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2" r:id="rId3"/>
    <p:sldId id="258" r:id="rId4"/>
    <p:sldId id="259" r:id="rId5"/>
    <p:sldId id="261" r:id="rId6"/>
    <p:sldId id="257" r:id="rId7"/>
    <p:sldId id="268" r:id="rId8"/>
    <p:sldId id="285" r:id="rId9"/>
    <p:sldId id="283" r:id="rId10"/>
    <p:sldId id="284" r:id="rId11"/>
    <p:sldId id="286" r:id="rId12"/>
    <p:sldId id="287" r:id="rId13"/>
    <p:sldId id="288" r:id="rId14"/>
    <p:sldId id="289" r:id="rId15"/>
    <p:sldId id="290" r:id="rId16"/>
    <p:sldId id="293" r:id="rId17"/>
    <p:sldId id="294" r:id="rId18"/>
    <p:sldId id="295" r:id="rId19"/>
    <p:sldId id="296" r:id="rId20"/>
    <p:sldId id="297" r:id="rId21"/>
    <p:sldId id="263" r:id="rId22"/>
    <p:sldId id="292" r:id="rId23"/>
    <p:sldId id="26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8BDB4"/>
    <a:srgbClr val="002060"/>
    <a:srgbClr val="EA2700"/>
    <a:srgbClr val="0099FF"/>
    <a:srgbClr val="6600FF"/>
    <a:srgbClr val="B1A295"/>
    <a:srgbClr val="9299A2"/>
    <a:srgbClr val="AA7E47"/>
    <a:srgbClr val="0E6F5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00" autoAdjust="0"/>
  </p:normalViewPr>
  <p:slideViewPr>
    <p:cSldViewPr snapToGrid="0" showGuides="1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89F6E0-BDB8-4DA5-BC9A-4333E5385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D56004-992D-44E8-97EB-8D9CDF7EF6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8523D-909C-47AB-9634-7FC58FD474BA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BF8494-FEC6-4BED-A6EA-643827F5A7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D06743-7C2B-4874-98A5-5AECE0BF5A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14242-139C-46E7-AAD1-FF83B24EF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18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6DEA9-3F93-4CDE-8E05-6171DE86F405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D1A5E-6AB1-4029-8980-76B00C7A3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60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3829E-2859-4224-A0B5-085D70CEA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3265E6-25F8-4F49-AC0D-03866C1DC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4D5AD-ED2A-46E9-A7B4-76156179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50800-6328-4669-A8F4-F91F7746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9BD0A-6D8A-4DF6-8213-48340DE8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93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1ACA2-3FA8-4F40-9B3A-52667CFA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6A3F1F-83F6-43E0-BC07-01109124E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0C47B4-185B-4BEE-93BE-52CCD4B9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F4E0AC-1868-4939-B5C6-6FD0339C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AE7210-8A35-4F52-9933-E90804DB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B970B6-C6B9-4188-8D0B-85519886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38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DA1E6-89B3-434A-9B73-3AF648C0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14593-9ABA-4BD9-BA7F-386DEF5EB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D6B85F-BBE6-4742-80E3-AC037DC2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DE5B-3EB8-4337-AAA6-5463B5F0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DBB32-DD1F-42F8-A08D-C8C29D6C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39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2B17CA-A983-44CD-A23B-012CE9AB9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D316B2-C7B5-4633-AF65-607017EE7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93CB2F-DE1D-439B-B682-BFEA5C33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43D51-FF52-443D-85EB-9A47681D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2EB0C8-4B27-4E8C-8AFA-B0435B72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93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F9FA8-4321-49A6-9E03-124DABA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36807-5B65-45E3-A4AB-10A263271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9E124-08E3-457A-92EA-D70E23C4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EFE0B-E1A9-4D31-B474-8CC91A61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081333-BA7D-4DE3-96EE-939D770CD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339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FF359-E20F-40AF-9531-D68582F9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E323C0-5006-4605-BACF-7C1F123D4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CB5CD2-08D1-45B0-8B77-E5304556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F731C0-F3DA-460B-99F2-B52BC2143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F0B547-F80D-40E8-90A0-9E6AA0AF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45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D55D9-EE33-4FCF-B7BC-17F26BF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6BCD5-2A81-4F15-A688-358E47774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CBBD11-5735-4C10-9EC1-36BF76E4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7EA9ED-E971-4C52-A55B-D2433CA7F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CD60DF-B191-4C86-A7B2-C74DE0EE3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C42C79-D36E-40EE-AD8F-FD09C352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47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F223B-39AF-4324-B90A-6497F9A8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34377-EA20-4199-B53F-48EC67B3E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601BA6-4BF0-4225-8969-A37115065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273E2E-C398-4A55-B334-7ECEAFFA8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1E51A-AD6F-457D-85A5-D8E1ECBE0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09A09C-2075-429D-BC24-9EE61667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956F6C-9591-420D-A65D-90F56523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ACDB7D-B817-40BE-9C5C-37706157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377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E2A3B-7FC0-4392-8101-CA53C71F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874C72-0354-4AB6-A686-53578383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C29F0A-326D-41F6-BEE1-B69531D60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EC77A-DCD9-4A83-936D-F3F3716D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490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2425C1-A6AC-4A55-B25B-3A8AE055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805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356349"/>
            <a:ext cx="1070344" cy="365125"/>
          </a:xfrm>
        </p:spPr>
        <p:txBody>
          <a:bodyPr/>
          <a:lstStyle/>
          <a:p>
            <a:fld id="{677C8CFA-8953-43DD-A9E8-8DF74864F225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" y="6356348"/>
            <a:ext cx="1371600" cy="365125"/>
          </a:xfrm>
        </p:spPr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E7603-348C-4812-B74D-82ECA00FD8D4}"/>
              </a:ext>
            </a:extLst>
          </p:cNvPr>
          <p:cNvSpPr txBox="1"/>
          <p:nvPr userDrawn="1"/>
        </p:nvSpPr>
        <p:spPr>
          <a:xfrm>
            <a:off x="10033449" y="661309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46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4F178-8292-4CDF-AE9B-0F513879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08661D-A8B3-4909-8176-3715655C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BE18D8-34C2-4CC0-9DF2-7EC9F9443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E41059-E0DE-4E46-810B-15123251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37FCA6-99C8-4A1A-B62B-9ACE4D27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5BB345-9ACA-4735-83E4-4D55533D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298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1B5B45-605C-4D00-B081-5CD6D27F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08C99B-8465-4214-9ACC-5C8667A58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4B7FA-3FEC-4B88-9EFA-B894EC7352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C8CFA-8953-43DD-A9E8-8DF74864F225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E0B8C-A606-4BB0-8A43-74827E921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6E926-5E0D-46CB-97D3-3FA540CE4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81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BA7FD6B-1C31-4AC9-A327-7B21163EA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0AA764-2074-4596-A5C5-6D893A4D2056}"/>
              </a:ext>
            </a:extLst>
          </p:cNvPr>
          <p:cNvSpPr txBox="1"/>
          <p:nvPr/>
        </p:nvSpPr>
        <p:spPr>
          <a:xfrm>
            <a:off x="2458954" y="2741879"/>
            <a:ext cx="72539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Project Report</a:t>
            </a:r>
            <a:endParaRPr lang="ko-KR" altLang="en-US" sz="80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E7265D34-E2A4-4665-ABC6-7C5387B23802}"/>
              </a:ext>
            </a:extLst>
          </p:cNvPr>
          <p:cNvSpPr/>
          <p:nvPr/>
        </p:nvSpPr>
        <p:spPr>
          <a:xfrm>
            <a:off x="2190307" y="2650317"/>
            <a:ext cx="7842006" cy="1560171"/>
          </a:xfrm>
          <a:prstGeom prst="bracketPair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72708" y="724994"/>
            <a:ext cx="5133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융합서비스 애플리케이션 개발자 양성과정</a:t>
            </a:r>
            <a:r>
              <a:rPr lang="en-US" altLang="ko-KR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A</a:t>
            </a:r>
            <a:endParaRPr lang="ko-KR" altLang="en-US" sz="36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776864" y="5234967"/>
            <a:ext cx="46955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  <a:reflection blurRad="38100" stA="38000" endPos="47000" dist="114300" dir="5400000" sy="-100000" algn="bl" rotWithShape="0"/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(</a:t>
            </a:r>
            <a:r>
              <a:rPr lang="ko-KR" alt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  <a:reflection blurRad="38100" stA="38000" endPos="47000" dist="114300" dir="5400000" sy="-100000" algn="bl" rotWithShape="0"/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김도균</a:t>
            </a:r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  <a:reflection blurRad="38100" stA="38000" endPos="47000" dist="114300" dir="5400000" sy="-100000" algn="bl" rotWithShape="0"/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, </a:t>
            </a:r>
            <a:r>
              <a:rPr lang="ko-KR" altLang="en-US" sz="54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  <a:reflection blurRad="38100" stA="38000" endPos="47000" dist="114300" dir="5400000" sy="-100000" algn="bl" rotWithShape="0"/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조하경</a:t>
            </a:r>
            <a:r>
              <a:rPr lang="en-US" altLang="ko-K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  <a:reflection blurRad="38100" stA="38000" endPos="47000" dist="114300" dir="5400000" sy="-100000" algn="bl" rotWithShape="0"/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)</a:t>
            </a:r>
            <a:endParaRPr lang="en-US" altLang="ko-KR" sz="54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dist="38100" dir="2700000" algn="bl" rotWithShape="0">
                  <a:schemeClr val="accent5"/>
                </a:outerShdw>
                <a:reflection blurRad="38100" stA="38000" endPos="47000" dist="114300" dir="5400000" sy="-100000" algn="bl" rotWithShape="0"/>
              </a:effectLst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21155" y="4412008"/>
            <a:ext cx="25282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bl" rotWithShape="0">
                    <a:schemeClr val="accent5"/>
                  </a:outerShdw>
                  <a:reflection blurRad="38100" stA="38000" endPos="47000" dist="114300" dir="5400000" sy="-100000" algn="bl" rotWithShape="0"/>
                </a:effectLst>
                <a:latin typeface="a시네마B" panose="02020600000000000000" pitchFamily="18" charset="-127"/>
                <a:ea typeface="a시네마B" panose="02020600000000000000" pitchFamily="18" charset="-127"/>
              </a:rPr>
              <a:t>Singlekj</a:t>
            </a:r>
            <a:endParaRPr lang="en-US" altLang="ko-KR" sz="54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dist="38100" dir="2700000" algn="bl" rotWithShape="0">
                  <a:schemeClr val="accent5"/>
                </a:outerShdw>
                <a:reflection blurRad="38100" stA="38000" endPos="47000" dist="114300" dir="5400000" sy="-100000" algn="bl" rotWithShape="0"/>
              </a:effectLst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6744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82582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검색 </a:t>
            </a:r>
            <a:r>
              <a:rPr lang="ko-KR" altLang="en-US" sz="40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및 로그인</a:t>
            </a:r>
            <a:endParaRPr lang="en-US" altLang="ko-KR" sz="4000" dirty="0">
              <a:solidFill>
                <a:schemeClr val="tx1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DFD99F6-7DAD-45E2-A238-655D799B14E1}"/>
              </a:ext>
            </a:extLst>
          </p:cNvPr>
          <p:cNvGrpSpPr/>
          <p:nvPr/>
        </p:nvGrpSpPr>
        <p:grpSpPr>
          <a:xfrm>
            <a:off x="1115235" y="5504453"/>
            <a:ext cx="3863006" cy="400110"/>
            <a:chOff x="167787" y="4140200"/>
            <a:chExt cx="5690572" cy="589400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6535A61-DFD1-4634-8729-B899802A2790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66EB01-8418-406B-9216-AD41E9861AC5}"/>
                </a:ext>
              </a:extLst>
            </p:cNvPr>
            <p:cNvSpPr txBox="1"/>
            <p:nvPr/>
          </p:nvSpPr>
          <p:spPr>
            <a:xfrm>
              <a:off x="167787" y="4140200"/>
              <a:ext cx="5690572" cy="589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en-US" altLang="ko-KR" sz="2000" b="1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</a:t>
              </a:r>
              <a:r>
                <a:rPr lang="en-US" altLang="ko-KR" sz="2000" b="1" dirty="0" err="1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r>
                <a:rPr lang="en-US" altLang="ko-KR" sz="2000" b="1" dirty="0" err="1">
                  <a:solidFill>
                    <a:srgbClr val="EA2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ko-KR" altLang="en-US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검색결과</a:t>
              </a:r>
              <a:r>
                <a:rPr lang="en-US" altLang="ko-KR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2DDAF3A2-5683-4839-808B-E4DA2A0DC586}"/>
              </a:ext>
            </a:extLst>
          </p:cNvPr>
          <p:cNvSpPr/>
          <p:nvPr/>
        </p:nvSpPr>
        <p:spPr>
          <a:xfrm>
            <a:off x="6514785" y="1689100"/>
            <a:ext cx="5029515" cy="163828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2860A-300E-432C-872F-91070F5C261A}"/>
              </a:ext>
            </a:extLst>
          </p:cNvPr>
          <p:cNvSpPr txBox="1"/>
          <p:nvPr/>
        </p:nvSpPr>
        <p:spPr>
          <a:xfrm>
            <a:off x="7756185" y="2072785"/>
            <a:ext cx="2576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검색기능</a:t>
            </a:r>
            <a:endParaRPr lang="ko-KR" altLang="en-US" sz="3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57555-E41C-434B-9661-DD8EC3C0215F}"/>
              </a:ext>
            </a:extLst>
          </p:cNvPr>
          <p:cNvSpPr txBox="1"/>
          <p:nvPr/>
        </p:nvSpPr>
        <p:spPr>
          <a:xfrm>
            <a:off x="6349846" y="3930291"/>
            <a:ext cx="5359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네이버 검색 시 검색 키워드를 제외한</a:t>
            </a:r>
            <a:endParaRPr lang="en-US" altLang="ko-KR" b="1" dirty="0" smtClean="0">
              <a:latin typeface="a시네마M" panose="02020600000000000000" pitchFamily="18" charset="-127"/>
              <a:ea typeface="a시네마M" panose="02020600000000000000" pitchFamily="18" charset="-127"/>
            </a:endParaRPr>
          </a:p>
          <a:p>
            <a:pPr algn="just"/>
            <a:r>
              <a:rPr lang="en-US" altLang="ko-KR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URL </a:t>
            </a:r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동일</a:t>
            </a:r>
            <a:endParaRPr lang="en-US" altLang="ko-KR" b="1" dirty="0" smtClean="0">
              <a:latin typeface="a시네마M" panose="02020600000000000000" pitchFamily="18" charset="-127"/>
              <a:ea typeface="a시네마M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44" y="1396693"/>
            <a:ext cx="5753100" cy="2095500"/>
          </a:xfrm>
          <a:prstGeom prst="rect">
            <a:avLst/>
          </a:prstGeom>
        </p:spPr>
      </p:pic>
      <p:pic>
        <p:nvPicPr>
          <p:cNvPr id="1030" name="Picture 6" descr="https://mblogthumb-phinf.pstatic.net/MjAxNjExMTdfMjQy/MDAxNDc5MzcwODI4NDIy.1lGJLNJxZWwAJqIflqe62f1hrytxzjGBHX1YON_9S1wg.sZ2FGRabLhh3EIr-iqYoxwIILw7fVLPfjoLBopgrw9Ag.JPEG.beusable/url%25EA%25B5%25AC%25EC%25A1%25B0.png?type=w8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" y="3930291"/>
            <a:ext cx="6314492" cy="118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9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82582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검색 </a:t>
            </a:r>
            <a:r>
              <a:rPr lang="ko-KR" altLang="en-US" sz="40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및 로그인</a:t>
            </a:r>
            <a:endParaRPr lang="en-US" altLang="ko-KR" sz="4000" dirty="0">
              <a:solidFill>
                <a:schemeClr val="tx1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DFD99F6-7DAD-45E2-A238-655D799B14E1}"/>
              </a:ext>
            </a:extLst>
          </p:cNvPr>
          <p:cNvGrpSpPr/>
          <p:nvPr/>
        </p:nvGrpSpPr>
        <p:grpSpPr>
          <a:xfrm>
            <a:off x="1115235" y="5504453"/>
            <a:ext cx="3863006" cy="400110"/>
            <a:chOff x="167787" y="4140200"/>
            <a:chExt cx="5690572" cy="589400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6535A61-DFD1-4634-8729-B899802A2790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66EB01-8418-406B-9216-AD41E9861AC5}"/>
                </a:ext>
              </a:extLst>
            </p:cNvPr>
            <p:cNvSpPr txBox="1"/>
            <p:nvPr/>
          </p:nvSpPr>
          <p:spPr>
            <a:xfrm>
              <a:off x="167787" y="4140200"/>
              <a:ext cx="5690572" cy="589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en-US" altLang="ko-KR" sz="2000" b="1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</a:t>
              </a:r>
              <a:r>
                <a:rPr lang="en-US" altLang="ko-KR" sz="2000" b="1" dirty="0" err="1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r>
                <a:rPr lang="en-US" altLang="ko-KR" sz="2000" b="1" dirty="0" err="1">
                  <a:solidFill>
                    <a:srgbClr val="EA2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ko-KR" altLang="en-US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spc="-1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검색코드</a:t>
              </a:r>
              <a:r>
                <a:rPr lang="en-US" altLang="ko-KR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2DDAF3A2-5683-4839-808B-E4DA2A0DC586}"/>
              </a:ext>
            </a:extLst>
          </p:cNvPr>
          <p:cNvSpPr/>
          <p:nvPr/>
        </p:nvSpPr>
        <p:spPr>
          <a:xfrm>
            <a:off x="6514785" y="1689100"/>
            <a:ext cx="5029515" cy="163828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2860A-300E-432C-872F-91070F5C261A}"/>
              </a:ext>
            </a:extLst>
          </p:cNvPr>
          <p:cNvSpPr txBox="1"/>
          <p:nvPr/>
        </p:nvSpPr>
        <p:spPr>
          <a:xfrm>
            <a:off x="7756185" y="2072785"/>
            <a:ext cx="2576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검색기능</a:t>
            </a:r>
            <a:endParaRPr lang="ko-KR" altLang="en-US" sz="3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57555-E41C-434B-9661-DD8EC3C0215F}"/>
              </a:ext>
            </a:extLst>
          </p:cNvPr>
          <p:cNvSpPr txBox="1"/>
          <p:nvPr/>
        </p:nvSpPr>
        <p:spPr>
          <a:xfrm>
            <a:off x="6349846" y="3930291"/>
            <a:ext cx="5359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수업 중 백과사전 예시 </a:t>
            </a:r>
            <a:r>
              <a:rPr lang="ko-KR" altLang="en-US" b="1" dirty="0" err="1" smtClean="0">
                <a:latin typeface="a시네마M" panose="02020600000000000000" pitchFamily="18" charset="-127"/>
                <a:ea typeface="a시네마M" panose="02020600000000000000" pitchFamily="18" charset="-127"/>
              </a:rPr>
              <a:t>처럼</a:t>
            </a:r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 </a:t>
            </a:r>
            <a:r>
              <a:rPr lang="en-US" altLang="ko-KR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value</a:t>
            </a:r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값만 </a:t>
            </a:r>
            <a:endParaRPr lang="en-US" altLang="ko-KR" b="1" dirty="0" smtClean="0">
              <a:latin typeface="a시네마M" panose="02020600000000000000" pitchFamily="18" charset="-127"/>
              <a:ea typeface="a시네마M" panose="02020600000000000000" pitchFamily="18" charset="-127"/>
            </a:endParaRPr>
          </a:p>
          <a:p>
            <a:pPr algn="just"/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변수로 바꾸고 </a:t>
            </a:r>
            <a:r>
              <a:rPr lang="ko-KR" altLang="en-US" b="1" dirty="0" err="1" smtClean="0">
                <a:latin typeface="a시네마M" panose="02020600000000000000" pitchFamily="18" charset="-127"/>
                <a:ea typeface="a시네마M" panose="02020600000000000000" pitchFamily="18" charset="-127"/>
              </a:rPr>
              <a:t>주소창</a:t>
            </a:r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 호출</a:t>
            </a:r>
            <a:endParaRPr lang="en-US" altLang="ko-KR" b="1" dirty="0" smtClean="0">
              <a:latin typeface="a시네마M" panose="02020600000000000000" pitchFamily="18" charset="-127"/>
              <a:ea typeface="a시네마M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28" y="1618525"/>
            <a:ext cx="5833950" cy="28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9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82582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검색 </a:t>
            </a:r>
            <a:r>
              <a:rPr lang="ko-KR" altLang="en-US" sz="40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및 로그인</a:t>
            </a:r>
            <a:endParaRPr lang="en-US" altLang="ko-KR" sz="4000" dirty="0">
              <a:solidFill>
                <a:schemeClr val="tx1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DFD99F6-7DAD-45E2-A238-655D799B14E1}"/>
              </a:ext>
            </a:extLst>
          </p:cNvPr>
          <p:cNvGrpSpPr/>
          <p:nvPr/>
        </p:nvGrpSpPr>
        <p:grpSpPr>
          <a:xfrm>
            <a:off x="1115235" y="5504453"/>
            <a:ext cx="3863006" cy="400110"/>
            <a:chOff x="167787" y="4140200"/>
            <a:chExt cx="5690572" cy="589400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6535A61-DFD1-4634-8729-B899802A2790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66EB01-8418-406B-9216-AD41E9861AC5}"/>
                </a:ext>
              </a:extLst>
            </p:cNvPr>
            <p:cNvSpPr txBox="1"/>
            <p:nvPr/>
          </p:nvSpPr>
          <p:spPr>
            <a:xfrm>
              <a:off x="167787" y="4140200"/>
              <a:ext cx="5690572" cy="589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en-US" altLang="ko-KR" sz="2000" b="1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</a:t>
              </a:r>
              <a:r>
                <a:rPr lang="en-US" altLang="ko-KR" sz="2000" b="1" dirty="0" err="1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r>
                <a:rPr lang="en-US" altLang="ko-KR" sz="2000" b="1" dirty="0" err="1">
                  <a:solidFill>
                    <a:srgbClr val="EA2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ko-KR" altLang="en-US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검색결과</a:t>
              </a:r>
              <a:r>
                <a:rPr lang="en-US" altLang="ko-KR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2DDAF3A2-5683-4839-808B-E4DA2A0DC586}"/>
              </a:ext>
            </a:extLst>
          </p:cNvPr>
          <p:cNvSpPr/>
          <p:nvPr/>
        </p:nvSpPr>
        <p:spPr>
          <a:xfrm>
            <a:off x="6514785" y="1689100"/>
            <a:ext cx="5029515" cy="163828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2860A-300E-432C-872F-91070F5C261A}"/>
              </a:ext>
            </a:extLst>
          </p:cNvPr>
          <p:cNvSpPr txBox="1"/>
          <p:nvPr/>
        </p:nvSpPr>
        <p:spPr>
          <a:xfrm>
            <a:off x="7756185" y="2072785"/>
            <a:ext cx="2576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검색기능</a:t>
            </a:r>
            <a:endParaRPr lang="ko-KR" altLang="en-US" sz="3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57555-E41C-434B-9661-DD8EC3C0215F}"/>
              </a:ext>
            </a:extLst>
          </p:cNvPr>
          <p:cNvSpPr txBox="1"/>
          <p:nvPr/>
        </p:nvSpPr>
        <p:spPr>
          <a:xfrm>
            <a:off x="6514785" y="3889428"/>
            <a:ext cx="535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검색 결과</a:t>
            </a:r>
            <a:endParaRPr lang="en-US" altLang="ko-KR" b="1" dirty="0" smtClean="0">
              <a:latin typeface="a시네마M" panose="02020600000000000000" pitchFamily="18" charset="-127"/>
              <a:ea typeface="a시네마M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35" y="1337273"/>
            <a:ext cx="6142412" cy="20377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35" y="3501204"/>
            <a:ext cx="61341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3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825820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검색 및 로그인</a:t>
            </a:r>
            <a:endParaRPr lang="en-US" altLang="ko-KR" sz="4000" dirty="0">
              <a:solidFill>
                <a:schemeClr val="tx1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DFD99F6-7DAD-45E2-A238-655D799B14E1}"/>
              </a:ext>
            </a:extLst>
          </p:cNvPr>
          <p:cNvGrpSpPr/>
          <p:nvPr/>
        </p:nvGrpSpPr>
        <p:grpSpPr>
          <a:xfrm>
            <a:off x="1115235" y="5504453"/>
            <a:ext cx="3863006" cy="400110"/>
            <a:chOff x="167787" y="4140200"/>
            <a:chExt cx="5690572" cy="589400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6535A61-DFD1-4634-8729-B899802A2790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66EB01-8418-406B-9216-AD41E9861AC5}"/>
                </a:ext>
              </a:extLst>
            </p:cNvPr>
            <p:cNvSpPr txBox="1"/>
            <p:nvPr/>
          </p:nvSpPr>
          <p:spPr>
            <a:xfrm>
              <a:off x="167787" y="4140200"/>
              <a:ext cx="5690572" cy="589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en-US" altLang="ko-KR" sz="2000" b="1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</a:t>
              </a:r>
              <a:r>
                <a:rPr lang="en-US" altLang="ko-KR" sz="2000" b="1" dirty="0" err="1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r>
                <a:rPr lang="en-US" altLang="ko-KR" sz="2000" b="1" dirty="0" err="1">
                  <a:solidFill>
                    <a:srgbClr val="EA2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ko-KR" altLang="en-US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메인 페이지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2DDAF3A2-5683-4839-808B-E4DA2A0DC586}"/>
              </a:ext>
            </a:extLst>
          </p:cNvPr>
          <p:cNvSpPr/>
          <p:nvPr/>
        </p:nvSpPr>
        <p:spPr>
          <a:xfrm>
            <a:off x="6514785" y="1689100"/>
            <a:ext cx="5029515" cy="163828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2860A-300E-432C-872F-91070F5C261A}"/>
              </a:ext>
            </a:extLst>
          </p:cNvPr>
          <p:cNvSpPr txBox="1"/>
          <p:nvPr/>
        </p:nvSpPr>
        <p:spPr>
          <a:xfrm>
            <a:off x="7762209" y="2185074"/>
            <a:ext cx="2534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로그인 기능</a:t>
            </a:r>
            <a:endParaRPr lang="ko-KR" altLang="en-US" sz="3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84" y="1591983"/>
            <a:ext cx="59693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46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825820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검색 및 로그인</a:t>
            </a:r>
            <a:endParaRPr lang="en-US" altLang="ko-KR" sz="4000" dirty="0">
              <a:solidFill>
                <a:schemeClr val="tx1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DFD99F6-7DAD-45E2-A238-655D799B14E1}"/>
              </a:ext>
            </a:extLst>
          </p:cNvPr>
          <p:cNvGrpSpPr/>
          <p:nvPr/>
        </p:nvGrpSpPr>
        <p:grpSpPr>
          <a:xfrm>
            <a:off x="1115235" y="5504453"/>
            <a:ext cx="3863006" cy="400110"/>
            <a:chOff x="167787" y="4140200"/>
            <a:chExt cx="5690572" cy="589400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6535A61-DFD1-4634-8729-B899802A2790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66EB01-8418-406B-9216-AD41E9861AC5}"/>
                </a:ext>
              </a:extLst>
            </p:cNvPr>
            <p:cNvSpPr txBox="1"/>
            <p:nvPr/>
          </p:nvSpPr>
          <p:spPr>
            <a:xfrm>
              <a:off x="167787" y="4140200"/>
              <a:ext cx="5690572" cy="589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en-US" altLang="ko-KR" sz="2000" b="1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</a:t>
              </a:r>
              <a:r>
                <a:rPr lang="en-US" altLang="ko-KR" sz="2000" b="1" dirty="0" err="1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r>
                <a:rPr lang="en-US" altLang="ko-KR" sz="2000" b="1" dirty="0" err="1">
                  <a:solidFill>
                    <a:srgbClr val="EA2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ko-KR" altLang="en-US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로그인 페이지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157555-E41C-434B-9661-DD8EC3C0215F}"/>
              </a:ext>
            </a:extLst>
          </p:cNvPr>
          <p:cNvSpPr txBox="1"/>
          <p:nvPr/>
        </p:nvSpPr>
        <p:spPr>
          <a:xfrm>
            <a:off x="7241071" y="4341916"/>
            <a:ext cx="43032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-</a:t>
            </a:r>
            <a:r>
              <a:rPr lang="en-US" altLang="ko-KR" b="1" dirty="0" err="1" smtClean="0">
                <a:latin typeface="a시네마M" panose="02020600000000000000" pitchFamily="18" charset="-127"/>
                <a:ea typeface="a시네마M" panose="02020600000000000000" pitchFamily="18" charset="-127"/>
              </a:rPr>
              <a:t>Mysql</a:t>
            </a:r>
            <a:r>
              <a:rPr lang="en-US" altLang="ko-KR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 DB</a:t>
            </a:r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연동 로그인</a:t>
            </a:r>
            <a:r>
              <a:rPr lang="en-US" altLang="ko-KR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-</a:t>
            </a:r>
          </a:p>
          <a:p>
            <a:pPr algn="just"/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데이터베이스 생성 → 관리자 </a:t>
            </a:r>
            <a:r>
              <a:rPr lang="ko-KR" altLang="en-US" b="1" dirty="0" err="1" smtClean="0">
                <a:latin typeface="a시네마M" panose="02020600000000000000" pitchFamily="18" charset="-127"/>
                <a:ea typeface="a시네마M" panose="02020600000000000000" pitchFamily="18" charset="-127"/>
              </a:rPr>
              <a:t>테이블생성</a:t>
            </a:r>
            <a:endParaRPr lang="en-US" altLang="ko-KR" b="1" dirty="0" smtClean="0">
              <a:latin typeface="a시네마M" panose="02020600000000000000" pitchFamily="18" charset="-127"/>
              <a:ea typeface="a시네마M" panose="02020600000000000000" pitchFamily="18" charset="-127"/>
            </a:endParaRPr>
          </a:p>
          <a:p>
            <a:pPr algn="just"/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관리자 </a:t>
            </a:r>
            <a:r>
              <a:rPr lang="en-US" altLang="ko-KR" b="1" dirty="0" err="1" smtClean="0">
                <a:latin typeface="a시네마M" panose="02020600000000000000" pitchFamily="18" charset="-127"/>
                <a:ea typeface="a시네마M" panose="02020600000000000000" pitchFamily="18" charset="-127"/>
              </a:rPr>
              <a:t>ID:admin</a:t>
            </a:r>
            <a:r>
              <a:rPr lang="en-US" altLang="ko-KR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 PW:1234</a:t>
            </a:r>
          </a:p>
          <a:p>
            <a:pPr algn="just"/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로그인 실패 시 메시지 </a:t>
            </a:r>
            <a:r>
              <a:rPr lang="en-US" altLang="ko-KR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Back</a:t>
            </a:r>
          </a:p>
          <a:p>
            <a:pPr algn="just"/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로그인 </a:t>
            </a:r>
            <a:r>
              <a:rPr lang="ko-KR" altLang="en-US" b="1" dirty="0" err="1" smtClean="0">
                <a:latin typeface="a시네마M" panose="02020600000000000000" pitchFamily="18" charset="-127"/>
                <a:ea typeface="a시네마M" panose="02020600000000000000" pitchFamily="18" charset="-127"/>
              </a:rPr>
              <a:t>성공시</a:t>
            </a:r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 로그인 상태 </a:t>
            </a:r>
            <a:r>
              <a:rPr lang="en-US" altLang="ko-KR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main </a:t>
            </a:r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접속</a:t>
            </a:r>
            <a:endParaRPr lang="en-US" altLang="ko-KR" b="1" dirty="0" smtClean="0">
              <a:latin typeface="a시네마M" panose="02020600000000000000" pitchFamily="18" charset="-127"/>
              <a:ea typeface="a시네마M" panose="02020600000000000000" pitchFamily="18" charset="-127"/>
            </a:endParaRPr>
          </a:p>
          <a:p>
            <a:pPr algn="just"/>
            <a:endParaRPr lang="en-US" altLang="ko-KR" b="1" dirty="0" smtClean="0">
              <a:latin typeface="a시네마M" panose="02020600000000000000" pitchFamily="18" charset="-127"/>
              <a:ea typeface="a시네마M" panose="02020600000000000000" pitchFamily="18" charset="-127"/>
            </a:endParaRPr>
          </a:p>
        </p:txBody>
      </p: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2DDAF3A2-5683-4839-808B-E4DA2A0DC586}"/>
              </a:ext>
            </a:extLst>
          </p:cNvPr>
          <p:cNvSpPr/>
          <p:nvPr/>
        </p:nvSpPr>
        <p:spPr>
          <a:xfrm>
            <a:off x="6514785" y="1689100"/>
            <a:ext cx="5029515" cy="163828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2860A-300E-432C-872F-91070F5C261A}"/>
              </a:ext>
            </a:extLst>
          </p:cNvPr>
          <p:cNvSpPr txBox="1"/>
          <p:nvPr/>
        </p:nvSpPr>
        <p:spPr>
          <a:xfrm>
            <a:off x="8244712" y="218507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로그인</a:t>
            </a:r>
            <a:endParaRPr lang="ko-KR" altLang="en-US" sz="3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420" y="1181586"/>
            <a:ext cx="3804636" cy="436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48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825820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검색 및 로그인</a:t>
            </a:r>
            <a:endParaRPr lang="en-US" altLang="ko-KR" sz="4000" dirty="0">
              <a:solidFill>
                <a:schemeClr val="tx1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DFD99F6-7DAD-45E2-A238-655D799B14E1}"/>
              </a:ext>
            </a:extLst>
          </p:cNvPr>
          <p:cNvGrpSpPr/>
          <p:nvPr/>
        </p:nvGrpSpPr>
        <p:grpSpPr>
          <a:xfrm>
            <a:off x="1115235" y="5504453"/>
            <a:ext cx="3863006" cy="400110"/>
            <a:chOff x="167787" y="4140200"/>
            <a:chExt cx="5690572" cy="589400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6535A61-DFD1-4634-8729-B899802A2790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66EB01-8418-406B-9216-AD41E9861AC5}"/>
                </a:ext>
              </a:extLst>
            </p:cNvPr>
            <p:cNvSpPr txBox="1"/>
            <p:nvPr/>
          </p:nvSpPr>
          <p:spPr>
            <a:xfrm>
              <a:off x="167787" y="4140200"/>
              <a:ext cx="5690572" cy="589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en-US" altLang="ko-KR" sz="2000" b="1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</a:t>
              </a:r>
              <a:r>
                <a:rPr lang="en-US" altLang="ko-KR" sz="2000" b="1" dirty="0" err="1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r>
                <a:rPr lang="en-US" altLang="ko-KR" sz="2000" b="1" dirty="0" err="1">
                  <a:solidFill>
                    <a:srgbClr val="EA2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ko-KR" altLang="en-US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로그인 성공 메인 페이지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157555-E41C-434B-9661-DD8EC3C0215F}"/>
              </a:ext>
            </a:extLst>
          </p:cNvPr>
          <p:cNvSpPr txBox="1"/>
          <p:nvPr/>
        </p:nvSpPr>
        <p:spPr>
          <a:xfrm>
            <a:off x="8244712" y="4304594"/>
            <a:ext cx="430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로그인 성공</a:t>
            </a:r>
            <a:r>
              <a:rPr lang="en-US" altLang="ko-KR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!!!</a:t>
            </a:r>
          </a:p>
        </p:txBody>
      </p: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2DDAF3A2-5683-4839-808B-E4DA2A0DC586}"/>
              </a:ext>
            </a:extLst>
          </p:cNvPr>
          <p:cNvSpPr/>
          <p:nvPr/>
        </p:nvSpPr>
        <p:spPr>
          <a:xfrm>
            <a:off x="6514785" y="1689100"/>
            <a:ext cx="5029515" cy="163828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2860A-300E-432C-872F-91070F5C261A}"/>
              </a:ext>
            </a:extLst>
          </p:cNvPr>
          <p:cNvSpPr txBox="1"/>
          <p:nvPr/>
        </p:nvSpPr>
        <p:spPr>
          <a:xfrm>
            <a:off x="8244712" y="218507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로그인</a:t>
            </a:r>
            <a:endParaRPr lang="ko-KR" altLang="en-US" sz="3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" y="1551600"/>
            <a:ext cx="576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09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825820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카페 </a:t>
            </a:r>
            <a:r>
              <a:rPr lang="ko-KR" altLang="en-US" sz="4000" dirty="0" err="1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메인페이지</a:t>
            </a:r>
            <a:r>
              <a:rPr lang="ko-KR" altLang="en-US" sz="40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및</a:t>
            </a:r>
            <a:r>
              <a:rPr lang="en-US" altLang="ko-KR" sz="40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</a:t>
            </a:r>
            <a:r>
              <a:rPr lang="ko-KR" altLang="en-US" sz="4000" dirty="0" err="1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게시글</a:t>
            </a:r>
            <a:r>
              <a:rPr lang="ko-KR" altLang="en-US" sz="40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등록</a:t>
            </a:r>
            <a:endParaRPr lang="en-US" altLang="ko-KR" sz="4000" dirty="0">
              <a:solidFill>
                <a:schemeClr val="tx1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DFD99F6-7DAD-45E2-A238-655D799B14E1}"/>
              </a:ext>
            </a:extLst>
          </p:cNvPr>
          <p:cNvGrpSpPr/>
          <p:nvPr/>
        </p:nvGrpSpPr>
        <p:grpSpPr>
          <a:xfrm>
            <a:off x="1115235" y="5504453"/>
            <a:ext cx="3863006" cy="400110"/>
            <a:chOff x="167787" y="4140200"/>
            <a:chExt cx="5690572" cy="589400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6535A61-DFD1-4634-8729-B899802A2790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66EB01-8418-406B-9216-AD41E9861AC5}"/>
                </a:ext>
              </a:extLst>
            </p:cNvPr>
            <p:cNvSpPr txBox="1"/>
            <p:nvPr/>
          </p:nvSpPr>
          <p:spPr>
            <a:xfrm>
              <a:off x="167787" y="4140200"/>
              <a:ext cx="5690572" cy="589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en-US" altLang="ko-KR" sz="2000" b="1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</a:t>
              </a:r>
              <a:r>
                <a:rPr lang="en-US" altLang="ko-KR" sz="2000" b="1" dirty="0" err="1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r>
                <a:rPr lang="en-US" altLang="ko-KR" sz="2000" b="1" dirty="0" err="1">
                  <a:solidFill>
                    <a:srgbClr val="EA2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ko-KR" altLang="en-US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메인 페이지</a:t>
              </a:r>
              <a:r>
                <a:rPr lang="en-US" altLang="ko-KR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</a:t>
              </a:r>
              <a:r>
                <a:rPr lang="ko-KR" altLang="en-US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카페</a:t>
              </a:r>
              <a:r>
                <a:rPr lang="en-US" altLang="ko-KR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2DDAF3A2-5683-4839-808B-E4DA2A0DC586}"/>
              </a:ext>
            </a:extLst>
          </p:cNvPr>
          <p:cNvSpPr/>
          <p:nvPr/>
        </p:nvSpPr>
        <p:spPr>
          <a:xfrm>
            <a:off x="6514785" y="1689100"/>
            <a:ext cx="5029515" cy="163828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2860A-300E-432C-872F-91070F5C261A}"/>
              </a:ext>
            </a:extLst>
          </p:cNvPr>
          <p:cNvSpPr txBox="1"/>
          <p:nvPr/>
        </p:nvSpPr>
        <p:spPr>
          <a:xfrm>
            <a:off x="7984225" y="2185074"/>
            <a:ext cx="209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카페 기능</a:t>
            </a:r>
            <a:endParaRPr lang="ko-KR" altLang="en-US" sz="3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" y="1551600"/>
            <a:ext cx="576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99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825820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카페 </a:t>
            </a:r>
            <a:r>
              <a:rPr lang="ko-KR" altLang="en-US" sz="4000" dirty="0" err="1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메인페이지</a:t>
            </a:r>
            <a:r>
              <a:rPr lang="ko-KR" altLang="en-US" sz="40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및</a:t>
            </a:r>
            <a:r>
              <a:rPr lang="en-US" altLang="ko-KR" sz="40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</a:t>
            </a:r>
            <a:r>
              <a:rPr lang="ko-KR" altLang="en-US" sz="4000" dirty="0" err="1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게시글</a:t>
            </a:r>
            <a:r>
              <a:rPr lang="ko-KR" altLang="en-US" sz="40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등록</a:t>
            </a:r>
            <a:endParaRPr lang="en-US" altLang="ko-KR" sz="4000" dirty="0">
              <a:solidFill>
                <a:schemeClr val="tx1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DFD99F6-7DAD-45E2-A238-655D799B14E1}"/>
              </a:ext>
            </a:extLst>
          </p:cNvPr>
          <p:cNvGrpSpPr/>
          <p:nvPr/>
        </p:nvGrpSpPr>
        <p:grpSpPr>
          <a:xfrm>
            <a:off x="1115235" y="5504453"/>
            <a:ext cx="3863006" cy="400110"/>
            <a:chOff x="167787" y="4140200"/>
            <a:chExt cx="5690572" cy="589400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6535A61-DFD1-4634-8729-B899802A2790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66EB01-8418-406B-9216-AD41E9861AC5}"/>
                </a:ext>
              </a:extLst>
            </p:cNvPr>
            <p:cNvSpPr txBox="1"/>
            <p:nvPr/>
          </p:nvSpPr>
          <p:spPr>
            <a:xfrm>
              <a:off x="167787" y="4140200"/>
              <a:ext cx="5690572" cy="589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en-US" altLang="ko-KR" sz="2000" b="1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</a:t>
              </a:r>
              <a:r>
                <a:rPr lang="en-US" altLang="ko-KR" sz="2000" b="1" dirty="0" err="1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r>
                <a:rPr lang="en-US" altLang="ko-KR" sz="2000" b="1" dirty="0" err="1">
                  <a:solidFill>
                    <a:srgbClr val="EA2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ko-KR" altLang="en-US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메인 페이지</a:t>
              </a:r>
              <a:r>
                <a:rPr lang="en-US" altLang="ko-KR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</a:t>
              </a:r>
              <a:r>
                <a:rPr lang="ko-KR" altLang="en-US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카페</a:t>
              </a:r>
              <a:r>
                <a:rPr lang="en-US" altLang="ko-KR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2DDAF3A2-5683-4839-808B-E4DA2A0DC586}"/>
              </a:ext>
            </a:extLst>
          </p:cNvPr>
          <p:cNvSpPr/>
          <p:nvPr/>
        </p:nvSpPr>
        <p:spPr>
          <a:xfrm>
            <a:off x="6514785" y="1689100"/>
            <a:ext cx="5029515" cy="163828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2860A-300E-432C-872F-91070F5C261A}"/>
              </a:ext>
            </a:extLst>
          </p:cNvPr>
          <p:cNvSpPr txBox="1"/>
          <p:nvPr/>
        </p:nvSpPr>
        <p:spPr>
          <a:xfrm>
            <a:off x="7274092" y="2185074"/>
            <a:ext cx="351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카페</a:t>
            </a:r>
            <a:r>
              <a:rPr lang="en-US" altLang="ko-KR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-</a:t>
            </a:r>
            <a:r>
              <a:rPr lang="ko-KR" altLang="en-US" sz="3600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게시판기능</a:t>
            </a:r>
            <a:endParaRPr lang="ko-KR" altLang="en-US" sz="3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57555-E41C-434B-9661-DD8EC3C0215F}"/>
              </a:ext>
            </a:extLst>
          </p:cNvPr>
          <p:cNvSpPr txBox="1"/>
          <p:nvPr/>
        </p:nvSpPr>
        <p:spPr>
          <a:xfrm>
            <a:off x="7241071" y="4341916"/>
            <a:ext cx="4303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-</a:t>
            </a:r>
            <a:r>
              <a:rPr lang="en-US" altLang="ko-KR" b="1" dirty="0" err="1" smtClean="0">
                <a:latin typeface="a시네마M" panose="02020600000000000000" pitchFamily="18" charset="-127"/>
                <a:ea typeface="a시네마M" panose="02020600000000000000" pitchFamily="18" charset="-127"/>
              </a:rPr>
              <a:t>Mysql</a:t>
            </a:r>
            <a:r>
              <a:rPr lang="en-US" altLang="ko-KR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 DB</a:t>
            </a:r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연동</a:t>
            </a:r>
            <a:r>
              <a:rPr lang="en-US" altLang="ko-KR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-</a:t>
            </a:r>
          </a:p>
          <a:p>
            <a:pPr algn="just"/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게시판 데이터 누적을 위한</a:t>
            </a:r>
            <a:endParaRPr lang="en-US" altLang="ko-KR" b="1" dirty="0" smtClean="0">
              <a:latin typeface="a시네마M" panose="02020600000000000000" pitchFamily="18" charset="-127"/>
              <a:ea typeface="a시네마M" panose="02020600000000000000" pitchFamily="18" charset="-127"/>
            </a:endParaRPr>
          </a:p>
          <a:p>
            <a:pPr algn="just"/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데이터베이스 생성 → 카페 </a:t>
            </a:r>
            <a:r>
              <a:rPr lang="ko-KR" altLang="en-US" b="1" dirty="0" err="1" smtClean="0">
                <a:latin typeface="a시네마M" panose="02020600000000000000" pitchFamily="18" charset="-127"/>
                <a:ea typeface="a시네마M" panose="02020600000000000000" pitchFamily="18" charset="-127"/>
              </a:rPr>
              <a:t>테이블생성</a:t>
            </a:r>
            <a:endParaRPr lang="en-US" altLang="ko-KR" b="1" dirty="0" smtClean="0">
              <a:latin typeface="a시네마M" panose="02020600000000000000" pitchFamily="18" charset="-127"/>
              <a:ea typeface="a시네마M" panose="02020600000000000000" pitchFamily="18" charset="-127"/>
            </a:endParaRPr>
          </a:p>
        </p:txBody>
      </p:sp>
      <p:pic>
        <p:nvPicPr>
          <p:cNvPr id="7" name="그림 6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" y="1551600"/>
            <a:ext cx="5760000" cy="3600000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0" y="1551600"/>
            <a:ext cx="5760000" cy="3600000"/>
          </a:xfrm>
          <a:prstGeom prst="rect">
            <a:avLst/>
          </a:prstGeom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0" y="1551600"/>
            <a:ext cx="5760000" cy="3600000"/>
          </a:xfrm>
          <a:prstGeom prst="rect">
            <a:avLst/>
          </a:prstGeom>
        </p:spPr>
      </p:pic>
      <p:pic>
        <p:nvPicPr>
          <p:cNvPr id="13" name="그림 12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0400" y="1551600"/>
            <a:ext cx="5760000" cy="360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157555-E41C-434B-9661-DD8EC3C0215F}"/>
              </a:ext>
            </a:extLst>
          </p:cNvPr>
          <p:cNvSpPr txBox="1"/>
          <p:nvPr/>
        </p:nvSpPr>
        <p:spPr>
          <a:xfrm>
            <a:off x="7241070" y="4341916"/>
            <a:ext cx="430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 err="1" smtClean="0">
                <a:latin typeface="a시네마M" panose="02020600000000000000" pitchFamily="18" charset="-127"/>
                <a:ea typeface="a시네마M" panose="02020600000000000000" pitchFamily="18" charset="-127"/>
              </a:rPr>
              <a:t>게시판글</a:t>
            </a:r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 작성 성공</a:t>
            </a:r>
            <a:r>
              <a:rPr lang="en-US" altLang="ko-KR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363536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82582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쇼핑 </a:t>
            </a:r>
            <a:r>
              <a:rPr lang="ko-KR" altLang="en-US" sz="4000" dirty="0" err="1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메인페이지</a:t>
            </a:r>
            <a:r>
              <a:rPr lang="en-US" altLang="ko-KR" sz="40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,</a:t>
            </a:r>
            <a:r>
              <a:rPr lang="ko-KR" altLang="en-US" sz="40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상세보기</a:t>
            </a:r>
            <a:r>
              <a:rPr lang="en-US" altLang="ko-KR" sz="40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,</a:t>
            </a:r>
            <a:r>
              <a:rPr lang="ko-KR" altLang="en-US" sz="40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상품등록</a:t>
            </a:r>
            <a:endParaRPr lang="en-US" altLang="ko-KR" sz="4000" dirty="0">
              <a:solidFill>
                <a:schemeClr val="tx1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DFD99F6-7DAD-45E2-A238-655D799B14E1}"/>
              </a:ext>
            </a:extLst>
          </p:cNvPr>
          <p:cNvGrpSpPr/>
          <p:nvPr/>
        </p:nvGrpSpPr>
        <p:grpSpPr>
          <a:xfrm>
            <a:off x="1115235" y="5504453"/>
            <a:ext cx="3863006" cy="400110"/>
            <a:chOff x="167787" y="4140200"/>
            <a:chExt cx="5690572" cy="589400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6535A61-DFD1-4634-8729-B899802A2790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66EB01-8418-406B-9216-AD41E9861AC5}"/>
                </a:ext>
              </a:extLst>
            </p:cNvPr>
            <p:cNvSpPr txBox="1"/>
            <p:nvPr/>
          </p:nvSpPr>
          <p:spPr>
            <a:xfrm>
              <a:off x="167787" y="4140200"/>
              <a:ext cx="5690572" cy="589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en-US" altLang="ko-KR" sz="2000" b="1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</a:t>
              </a:r>
              <a:r>
                <a:rPr lang="en-US" altLang="ko-KR" sz="2000" b="1" dirty="0" err="1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r>
                <a:rPr lang="en-US" altLang="ko-KR" sz="2000" b="1" dirty="0" err="1">
                  <a:solidFill>
                    <a:srgbClr val="EA2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ko-KR" altLang="en-US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메인 페이지</a:t>
              </a:r>
              <a:r>
                <a:rPr lang="en-US" altLang="ko-KR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</a:t>
              </a:r>
              <a:r>
                <a:rPr lang="ko-KR" altLang="en-US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쇼핑</a:t>
              </a:r>
              <a:r>
                <a:rPr lang="en-US" altLang="ko-KR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2DDAF3A2-5683-4839-808B-E4DA2A0DC586}"/>
              </a:ext>
            </a:extLst>
          </p:cNvPr>
          <p:cNvSpPr/>
          <p:nvPr/>
        </p:nvSpPr>
        <p:spPr>
          <a:xfrm>
            <a:off x="6514785" y="1689100"/>
            <a:ext cx="5029515" cy="163828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2860A-300E-432C-872F-91070F5C261A}"/>
              </a:ext>
            </a:extLst>
          </p:cNvPr>
          <p:cNvSpPr txBox="1"/>
          <p:nvPr/>
        </p:nvSpPr>
        <p:spPr>
          <a:xfrm>
            <a:off x="7984225" y="2185074"/>
            <a:ext cx="209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쇼핑 기능</a:t>
            </a:r>
            <a:endParaRPr lang="ko-KR" altLang="en-US" sz="3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" y="1551600"/>
            <a:ext cx="576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45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82582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쇼핑 </a:t>
            </a:r>
            <a:r>
              <a:rPr lang="ko-KR" altLang="en-US" sz="4000" dirty="0" err="1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메인페이지</a:t>
            </a:r>
            <a:r>
              <a:rPr lang="en-US" altLang="ko-KR" sz="40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,</a:t>
            </a:r>
            <a:r>
              <a:rPr lang="ko-KR" altLang="en-US" sz="40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상세보기</a:t>
            </a:r>
            <a:r>
              <a:rPr lang="en-US" altLang="ko-KR" sz="40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,</a:t>
            </a:r>
            <a:r>
              <a:rPr lang="ko-KR" altLang="en-US" sz="40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상품등록</a:t>
            </a:r>
            <a:endParaRPr lang="en-US" altLang="ko-KR" sz="4000" dirty="0">
              <a:solidFill>
                <a:schemeClr val="tx1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DFD99F6-7DAD-45E2-A238-655D799B14E1}"/>
              </a:ext>
            </a:extLst>
          </p:cNvPr>
          <p:cNvGrpSpPr/>
          <p:nvPr/>
        </p:nvGrpSpPr>
        <p:grpSpPr>
          <a:xfrm>
            <a:off x="1115235" y="5504453"/>
            <a:ext cx="3863006" cy="400110"/>
            <a:chOff x="167787" y="4140200"/>
            <a:chExt cx="5690572" cy="589400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6535A61-DFD1-4634-8729-B899802A2790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66EB01-8418-406B-9216-AD41E9861AC5}"/>
                </a:ext>
              </a:extLst>
            </p:cNvPr>
            <p:cNvSpPr txBox="1"/>
            <p:nvPr/>
          </p:nvSpPr>
          <p:spPr>
            <a:xfrm>
              <a:off x="167787" y="4140200"/>
              <a:ext cx="5690572" cy="589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en-US" altLang="ko-KR" sz="2000" b="1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</a:t>
              </a:r>
              <a:r>
                <a:rPr lang="en-US" altLang="ko-KR" sz="2000" b="1" dirty="0" err="1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r>
                <a:rPr lang="en-US" altLang="ko-KR" sz="2000" b="1" dirty="0" err="1">
                  <a:solidFill>
                    <a:srgbClr val="EA2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ko-KR" altLang="en-US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쇼핑 </a:t>
              </a:r>
              <a:r>
                <a:rPr lang="ko-KR" altLang="en-US" sz="2000" spc="-1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메인페이지</a:t>
              </a:r>
              <a:r>
                <a:rPr lang="en-US" altLang="ko-KR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2DDAF3A2-5683-4839-808B-E4DA2A0DC586}"/>
              </a:ext>
            </a:extLst>
          </p:cNvPr>
          <p:cNvSpPr/>
          <p:nvPr/>
        </p:nvSpPr>
        <p:spPr>
          <a:xfrm>
            <a:off x="6514785" y="1689100"/>
            <a:ext cx="5029515" cy="163828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2860A-300E-432C-872F-91070F5C261A}"/>
              </a:ext>
            </a:extLst>
          </p:cNvPr>
          <p:cNvSpPr txBox="1"/>
          <p:nvPr/>
        </p:nvSpPr>
        <p:spPr>
          <a:xfrm>
            <a:off x="7318178" y="2185074"/>
            <a:ext cx="3422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쇼핑 </a:t>
            </a:r>
            <a:r>
              <a:rPr lang="ko-KR" altLang="en-US" sz="3600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메인페이지</a:t>
            </a:r>
            <a:endParaRPr lang="ko-KR" altLang="en-US" sz="3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7" name="그림 6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" y="1551600"/>
            <a:ext cx="576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46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F16D64E-B919-4CC3-9983-AC7D027BA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03E84B-1164-492D-887D-A40B472F374B}"/>
              </a:ext>
            </a:extLst>
          </p:cNvPr>
          <p:cNvSpPr/>
          <p:nvPr/>
        </p:nvSpPr>
        <p:spPr>
          <a:xfrm>
            <a:off x="0" y="0"/>
            <a:ext cx="12192000" cy="266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58189" y="0"/>
            <a:ext cx="12250189" cy="6858000"/>
          </a:xfrm>
          <a:prstGeom prst="rect">
            <a:avLst/>
          </a:prstGeom>
          <a:solidFill>
            <a:srgbClr val="FFFFFF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77BE0-E9E7-4C0E-82AE-97040A930434}"/>
              </a:ext>
            </a:extLst>
          </p:cNvPr>
          <p:cNvSpPr txBox="1"/>
          <p:nvPr/>
        </p:nvSpPr>
        <p:spPr>
          <a:xfrm>
            <a:off x="2370140" y="1333500"/>
            <a:ext cx="7451720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0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altLang="ko-KR" sz="15000" b="1" dirty="0" err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altLang="ko-KR" sz="15000" b="1" dirty="0" err="1" smtClean="0">
                <a:solidFill>
                  <a:srgbClr val="EA27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ko-KR" sz="15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ko-KR" sz="5400" b="1" dirty="0" smtClean="0">
                <a:ln>
                  <a:solidFill>
                    <a:schemeClr val="bg1"/>
                  </a:solidFill>
                </a:ln>
                <a:latin typeface="a시네마B" panose="02020600000000000000" pitchFamily="18" charset="-127"/>
                <a:ea typeface="a시네마B" panose="02020600000000000000" pitchFamily="18" charset="-127"/>
                <a:cs typeface="Arial" panose="020B0604020202020204" pitchFamily="34" charset="0"/>
              </a:rPr>
              <a:t>“ </a:t>
            </a:r>
            <a:r>
              <a:rPr lang="ko-KR" altLang="en-US" sz="5400" b="1" dirty="0" smtClean="0">
                <a:ln>
                  <a:solidFill>
                    <a:schemeClr val="bg1"/>
                  </a:solidFill>
                </a:ln>
                <a:latin typeface="a시네마B" panose="02020600000000000000" pitchFamily="18" charset="-127"/>
                <a:ea typeface="a시네마B" panose="02020600000000000000" pitchFamily="18" charset="-127"/>
                <a:cs typeface="Arial" panose="020B0604020202020204" pitchFamily="34" charset="0"/>
              </a:rPr>
              <a:t>포털 </a:t>
            </a:r>
            <a:r>
              <a:rPr lang="ko-KR" altLang="en-US" sz="5400" b="1" dirty="0">
                <a:ln>
                  <a:solidFill>
                    <a:schemeClr val="bg1"/>
                  </a:solidFill>
                </a:ln>
                <a:latin typeface="a시네마B" panose="02020600000000000000" pitchFamily="18" charset="-127"/>
                <a:ea typeface="a시네마B" panose="02020600000000000000" pitchFamily="18" charset="-127"/>
                <a:cs typeface="Arial" panose="020B0604020202020204" pitchFamily="34" charset="0"/>
              </a:rPr>
              <a:t>사이트 만들기 </a:t>
            </a:r>
            <a:r>
              <a:rPr lang="en-US" altLang="ko-KR" sz="5400" b="1" dirty="0">
                <a:ln>
                  <a:solidFill>
                    <a:schemeClr val="bg1"/>
                  </a:solidFill>
                </a:ln>
                <a:latin typeface="a시네마B" panose="02020600000000000000" pitchFamily="18" charset="-127"/>
                <a:ea typeface="a시네마B" panose="02020600000000000000" pitchFamily="18" charset="-127"/>
                <a:cs typeface="Arial" panose="020B0604020202020204" pitchFamily="34" charset="0"/>
              </a:rPr>
              <a:t>”</a:t>
            </a:r>
            <a:endParaRPr lang="ko-KR" altLang="en-US" sz="5400" b="1" dirty="0">
              <a:ln>
                <a:solidFill>
                  <a:schemeClr val="bg1"/>
                </a:solidFill>
              </a:ln>
              <a:latin typeface="a시네마B" panose="02020600000000000000" pitchFamily="18" charset="-127"/>
              <a:ea typeface="a시네마B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735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89547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쇼핑 </a:t>
            </a:r>
            <a:r>
              <a:rPr lang="ko-KR" altLang="en-US" sz="4000" dirty="0" err="1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메인페이지</a:t>
            </a:r>
            <a:r>
              <a:rPr lang="en-US" altLang="ko-KR" sz="40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,</a:t>
            </a:r>
            <a:r>
              <a:rPr lang="ko-KR" altLang="en-US" sz="40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전체 품목 리스트</a:t>
            </a:r>
            <a:r>
              <a:rPr lang="en-US" altLang="ko-KR" sz="40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,</a:t>
            </a:r>
            <a:r>
              <a:rPr lang="ko-KR" altLang="en-US" sz="40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상품등록</a:t>
            </a:r>
            <a:endParaRPr lang="en-US" altLang="ko-KR" sz="4000" dirty="0">
              <a:solidFill>
                <a:schemeClr val="tx1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DFD99F6-7DAD-45E2-A238-655D799B14E1}"/>
              </a:ext>
            </a:extLst>
          </p:cNvPr>
          <p:cNvGrpSpPr/>
          <p:nvPr/>
        </p:nvGrpSpPr>
        <p:grpSpPr>
          <a:xfrm>
            <a:off x="1115235" y="5504453"/>
            <a:ext cx="3863006" cy="400110"/>
            <a:chOff x="167787" y="4140200"/>
            <a:chExt cx="5690572" cy="589400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6535A61-DFD1-4634-8729-B899802A2790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66EB01-8418-406B-9216-AD41E9861AC5}"/>
                </a:ext>
              </a:extLst>
            </p:cNvPr>
            <p:cNvSpPr txBox="1"/>
            <p:nvPr/>
          </p:nvSpPr>
          <p:spPr>
            <a:xfrm>
              <a:off x="167787" y="4140200"/>
              <a:ext cx="5690572" cy="589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en-US" altLang="ko-KR" sz="2000" b="1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</a:t>
              </a:r>
              <a:r>
                <a:rPr lang="en-US" altLang="ko-KR" sz="2000" b="1" dirty="0" err="1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r>
                <a:rPr lang="en-US" altLang="ko-KR" sz="2000" b="1" dirty="0" err="1">
                  <a:solidFill>
                    <a:srgbClr val="EA2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ko-KR" altLang="en-US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쇼핑 리스트 및 등록</a:t>
              </a:r>
              <a:r>
                <a:rPr lang="en-US" altLang="ko-KR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2DDAF3A2-5683-4839-808B-E4DA2A0DC586}"/>
              </a:ext>
            </a:extLst>
          </p:cNvPr>
          <p:cNvSpPr/>
          <p:nvPr/>
        </p:nvSpPr>
        <p:spPr>
          <a:xfrm>
            <a:off x="6514785" y="1689100"/>
            <a:ext cx="5029515" cy="163828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2860A-300E-432C-872F-91070F5C261A}"/>
              </a:ext>
            </a:extLst>
          </p:cNvPr>
          <p:cNvSpPr txBox="1"/>
          <p:nvPr/>
        </p:nvSpPr>
        <p:spPr>
          <a:xfrm>
            <a:off x="6744309" y="2185074"/>
            <a:ext cx="4570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쇼핑 전체 품목 리스트</a:t>
            </a:r>
            <a:endParaRPr lang="en-US" altLang="ko-KR" sz="36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및 등록</a:t>
            </a:r>
            <a:endParaRPr lang="ko-KR" altLang="en-US" sz="3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57555-E41C-434B-9661-DD8EC3C0215F}"/>
              </a:ext>
            </a:extLst>
          </p:cNvPr>
          <p:cNvSpPr txBox="1"/>
          <p:nvPr/>
        </p:nvSpPr>
        <p:spPr>
          <a:xfrm>
            <a:off x="7241071" y="4341916"/>
            <a:ext cx="4303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-</a:t>
            </a:r>
            <a:r>
              <a:rPr lang="en-US" altLang="ko-KR" b="1" dirty="0" err="1" smtClean="0">
                <a:latin typeface="a시네마M" panose="02020600000000000000" pitchFamily="18" charset="-127"/>
                <a:ea typeface="a시네마M" panose="02020600000000000000" pitchFamily="18" charset="-127"/>
              </a:rPr>
              <a:t>Mysql</a:t>
            </a:r>
            <a:r>
              <a:rPr lang="en-US" altLang="ko-KR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 DB</a:t>
            </a:r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연동 로그인</a:t>
            </a:r>
            <a:r>
              <a:rPr lang="en-US" altLang="ko-KR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-</a:t>
            </a:r>
          </a:p>
          <a:p>
            <a:pPr algn="just"/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데이터베이스 생성 → 품목 관리 </a:t>
            </a:r>
            <a:r>
              <a:rPr lang="ko-KR" altLang="en-US" b="1" dirty="0" err="1" smtClean="0">
                <a:latin typeface="a시네마M" panose="02020600000000000000" pitchFamily="18" charset="-127"/>
                <a:ea typeface="a시네마M" panose="02020600000000000000" pitchFamily="18" charset="-127"/>
              </a:rPr>
              <a:t>테이블생성</a:t>
            </a:r>
            <a:endParaRPr lang="en-US" altLang="ko-KR" b="1" dirty="0" smtClean="0">
              <a:latin typeface="a시네마M" panose="02020600000000000000" pitchFamily="18" charset="-127"/>
              <a:ea typeface="a시네마M" panose="02020600000000000000" pitchFamily="18" charset="-127"/>
            </a:endParaRPr>
          </a:p>
          <a:p>
            <a:pPr algn="just"/>
            <a:r>
              <a:rPr lang="en-US" altLang="ko-KR" b="1" dirty="0" err="1" smtClean="0">
                <a:latin typeface="a시네마M" panose="02020600000000000000" pitchFamily="18" charset="-127"/>
                <a:ea typeface="a시네마M" panose="02020600000000000000" pitchFamily="18" charset="-127"/>
              </a:rPr>
              <a:t>Mysql</a:t>
            </a:r>
            <a:r>
              <a:rPr lang="en-US" altLang="ko-KR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 </a:t>
            </a:r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데이터 호출 → </a:t>
            </a:r>
            <a:r>
              <a:rPr lang="ko-KR" altLang="en-US" b="1" dirty="0" err="1" smtClean="0">
                <a:latin typeface="a시네마M" panose="02020600000000000000" pitchFamily="18" charset="-127"/>
                <a:ea typeface="a시네마M" panose="02020600000000000000" pitchFamily="18" charset="-127"/>
              </a:rPr>
              <a:t>품목리스트</a:t>
            </a:r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 구현</a:t>
            </a:r>
            <a:endParaRPr lang="en-US" altLang="ko-KR" b="1" dirty="0" smtClean="0">
              <a:latin typeface="a시네마M" panose="02020600000000000000" pitchFamily="18" charset="-127"/>
              <a:ea typeface="a시네마M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" y="1551600"/>
            <a:ext cx="5760000" cy="35988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157555-E41C-434B-9661-DD8EC3C0215F}"/>
              </a:ext>
            </a:extLst>
          </p:cNvPr>
          <p:cNvSpPr txBox="1"/>
          <p:nvPr/>
        </p:nvSpPr>
        <p:spPr>
          <a:xfrm>
            <a:off x="7241070" y="4341916"/>
            <a:ext cx="430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err="1" smtClean="0">
                <a:latin typeface="a시네마M" panose="02020600000000000000" pitchFamily="18" charset="-127"/>
                <a:ea typeface="a시네마M" panose="02020600000000000000" pitchFamily="18" charset="-127"/>
              </a:rPr>
              <a:t>Mysql</a:t>
            </a:r>
            <a:r>
              <a:rPr lang="en-US" altLang="ko-KR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 </a:t>
            </a:r>
            <a:r>
              <a:rPr lang="en-US" altLang="ko-KR" b="1" dirty="0">
                <a:latin typeface="a시네마M" panose="02020600000000000000" pitchFamily="18" charset="-127"/>
                <a:ea typeface="a시네마M" panose="02020600000000000000" pitchFamily="18" charset="-127"/>
              </a:rPr>
              <a:t>DB</a:t>
            </a:r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연동 상품 </a:t>
            </a:r>
            <a:r>
              <a:rPr lang="ko-KR" altLang="en-US" b="1" dirty="0" err="1" smtClean="0">
                <a:latin typeface="a시네마M" panose="02020600000000000000" pitchFamily="18" charset="-127"/>
                <a:ea typeface="a시네마M" panose="02020600000000000000" pitchFamily="18" charset="-127"/>
              </a:rPr>
              <a:t>등록시</a:t>
            </a:r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 데이터 누적</a:t>
            </a:r>
            <a:endParaRPr lang="en-US" altLang="ko-KR" b="1" dirty="0" smtClean="0">
              <a:latin typeface="a시네마M" panose="02020600000000000000" pitchFamily="18" charset="-127"/>
              <a:ea typeface="a시네마M" panose="02020600000000000000" pitchFamily="18" charset="-127"/>
            </a:endParaRPr>
          </a:p>
        </p:txBody>
      </p:sp>
      <p:pic>
        <p:nvPicPr>
          <p:cNvPr id="6" name="그림 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0" y="1551600"/>
            <a:ext cx="5760000" cy="3600000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0" y="1551600"/>
            <a:ext cx="5760000" cy="36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157555-E41C-434B-9661-DD8EC3C0215F}"/>
              </a:ext>
            </a:extLst>
          </p:cNvPr>
          <p:cNvSpPr txBox="1"/>
          <p:nvPr/>
        </p:nvSpPr>
        <p:spPr>
          <a:xfrm>
            <a:off x="7241069" y="4434249"/>
            <a:ext cx="430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상품 등록 성공</a:t>
            </a:r>
            <a:r>
              <a:rPr lang="en-US" altLang="ko-KR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3769117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C904489-ADB3-46BB-9750-9C18DF4D6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2B4FA1E-9DBF-4B25-B383-B4B5B6181C65}"/>
              </a:ext>
            </a:extLst>
          </p:cNvPr>
          <p:cNvGrpSpPr/>
          <p:nvPr/>
        </p:nvGrpSpPr>
        <p:grpSpPr>
          <a:xfrm>
            <a:off x="489097" y="3890631"/>
            <a:ext cx="5061098" cy="2519916"/>
            <a:chOff x="489097" y="499731"/>
            <a:chExt cx="5061098" cy="25199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83E1005-C94B-4FF0-ACCB-B70EA28E6D49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D0E81B-BB9F-42B5-8F77-D66924B443C5}"/>
                </a:ext>
              </a:extLst>
            </p:cNvPr>
            <p:cNvSpPr txBox="1"/>
            <p:nvPr/>
          </p:nvSpPr>
          <p:spPr>
            <a:xfrm>
              <a:off x="1833703" y="1405746"/>
              <a:ext cx="22797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#</a:t>
              </a:r>
              <a:r>
                <a:rPr lang="en-US" altLang="ko-KR" sz="4000" b="1" dirty="0" smtClean="0">
                  <a:solidFill>
                    <a:schemeClr val="bg1"/>
                  </a:solidFill>
                </a:rPr>
                <a:t>4_</a:t>
              </a:r>
              <a:r>
                <a:rPr lang="ko-KR" altLang="en-US" sz="4000" b="1" dirty="0" smtClean="0">
                  <a:solidFill>
                    <a:schemeClr val="bg1"/>
                  </a:solidFill>
                </a:rPr>
                <a:t>시연</a:t>
              </a:r>
              <a:r>
                <a:rPr lang="en-US" altLang="ko-KR" sz="4000" b="1" dirty="0" smtClean="0">
                  <a:solidFill>
                    <a:schemeClr val="bg1"/>
                  </a:solidFill>
                </a:rPr>
                <a:t>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92E4E2-9459-4C3E-8B86-1A57B25E3002}"/>
                </a:ext>
              </a:extLst>
            </p:cNvPr>
            <p:cNvSpPr txBox="1"/>
            <p:nvPr/>
          </p:nvSpPr>
          <p:spPr>
            <a:xfrm>
              <a:off x="776176" y="1467301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7047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37CB7B-B705-4FE7-95CE-CC412375AB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D58DE05-4091-4161-8E1F-674635CE2A99}"/>
              </a:ext>
            </a:extLst>
          </p:cNvPr>
          <p:cNvSpPr/>
          <p:nvPr/>
        </p:nvSpPr>
        <p:spPr>
          <a:xfrm>
            <a:off x="6451600" y="2527300"/>
            <a:ext cx="5740400" cy="25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233E7-FEB4-4ACB-B15F-AF631AF9B042}"/>
              </a:ext>
            </a:extLst>
          </p:cNvPr>
          <p:cNvSpPr txBox="1"/>
          <p:nvPr/>
        </p:nvSpPr>
        <p:spPr>
          <a:xfrm>
            <a:off x="6578599" y="3022600"/>
            <a:ext cx="5549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첫번째 프로젝트</a:t>
            </a:r>
            <a:r>
              <a:rPr lang="en-US" altLang="ko-KR" sz="3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3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갈 길이 멀다</a:t>
            </a:r>
            <a:endParaRPr lang="ko-KR" altLang="en-US" sz="32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A807B-62F3-47D8-8970-DC3BC4F38D5B}"/>
              </a:ext>
            </a:extLst>
          </p:cNvPr>
          <p:cNvSpPr txBox="1"/>
          <p:nvPr/>
        </p:nvSpPr>
        <p:spPr>
          <a:xfrm>
            <a:off x="6591300" y="3721675"/>
            <a:ext cx="504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ko-KR" altLang="en-US" dirty="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C475882-327D-4F98-8BD3-3463D6CDDBB7}"/>
              </a:ext>
            </a:extLst>
          </p:cNvPr>
          <p:cNvGrpSpPr/>
          <p:nvPr/>
        </p:nvGrpSpPr>
        <p:grpSpPr>
          <a:xfrm>
            <a:off x="6451600" y="0"/>
            <a:ext cx="6123388" cy="2519916"/>
            <a:chOff x="318976" y="499731"/>
            <a:chExt cx="6123388" cy="251991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8C84E6D-98DF-40BA-B4DB-E8E1F520413C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23E340-3B68-48BC-9A61-D5077BDFEC11}"/>
                </a:ext>
              </a:extLst>
            </p:cNvPr>
            <p:cNvSpPr txBox="1"/>
            <p:nvPr/>
          </p:nvSpPr>
          <p:spPr>
            <a:xfrm>
              <a:off x="1557572" y="1405746"/>
              <a:ext cx="27831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</a:rPr>
                <a:t>#</a:t>
              </a:r>
              <a:r>
                <a:rPr lang="en-US" altLang="ko-KR" sz="4000" b="1" dirty="0">
                  <a:solidFill>
                    <a:schemeClr val="bg1"/>
                  </a:solidFill>
                </a:rPr>
                <a:t>5</a:t>
              </a:r>
              <a:r>
                <a:rPr lang="en-US" altLang="ko-KR" sz="4000" b="1" dirty="0" smtClean="0">
                  <a:solidFill>
                    <a:schemeClr val="bg1"/>
                  </a:solidFill>
                </a:rPr>
                <a:t>_</a:t>
              </a:r>
              <a:r>
                <a:rPr lang="ko-KR" altLang="en-US" sz="4000" b="1" dirty="0" err="1" smtClean="0">
                  <a:solidFill>
                    <a:schemeClr val="bg1"/>
                  </a:solidFill>
                </a:rPr>
                <a:t>느낀점</a:t>
              </a:r>
              <a:r>
                <a:rPr lang="en-US" altLang="ko-KR" sz="4000" b="1" dirty="0" smtClean="0">
                  <a:solidFill>
                    <a:schemeClr val="bg1"/>
                  </a:solidFill>
                </a:rPr>
                <a:t>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78D8F2-6575-4108-8F70-943FABD184EF}"/>
                </a:ext>
              </a:extLst>
            </p:cNvPr>
            <p:cNvSpPr txBox="1"/>
            <p:nvPr/>
          </p:nvSpPr>
          <p:spPr>
            <a:xfrm>
              <a:off x="318976" y="1512047"/>
              <a:ext cx="61233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4000" dirty="0">
                <a:solidFill>
                  <a:srgbClr val="FFC000"/>
                </a:solidFill>
                <a:latin typeface="a시네마B" panose="02020600000000000000" pitchFamily="18" charset="-127"/>
                <a:ea typeface="a시네마B" panose="02020600000000000000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E0A807B-62F3-47D8-8970-DC3BC4F38D5B}"/>
              </a:ext>
            </a:extLst>
          </p:cNvPr>
          <p:cNvSpPr txBox="1"/>
          <p:nvPr/>
        </p:nvSpPr>
        <p:spPr>
          <a:xfrm>
            <a:off x="6591300" y="3721675"/>
            <a:ext cx="50473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smtClean="0">
                <a:latin typeface="+mn-ea"/>
              </a:rPr>
              <a:t>도균</a:t>
            </a:r>
            <a:r>
              <a:rPr lang="en-US" altLang="ko-KR" dirty="0" smtClean="0">
                <a:latin typeface="+mn-ea"/>
              </a:rPr>
              <a:t>-</a:t>
            </a:r>
            <a:r>
              <a:rPr lang="ko-KR" altLang="en-US" dirty="0"/>
              <a:t>기능 구현 및 </a:t>
            </a:r>
            <a:r>
              <a:rPr lang="en-US" altLang="ko-KR" dirty="0"/>
              <a:t>CSS</a:t>
            </a:r>
            <a:r>
              <a:rPr lang="ko-KR" altLang="en-US" dirty="0"/>
              <a:t>의 숙련도가 많이 부족하다는 것을 깨달았습니다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이미 만들어진 코드를 보고 이런 기능을 할 것이다</a:t>
            </a:r>
            <a:r>
              <a:rPr lang="en-US" altLang="ko-KR" dirty="0"/>
              <a:t>,</a:t>
            </a:r>
            <a:r>
              <a:rPr lang="ko-KR" altLang="en-US" dirty="0"/>
              <a:t>라는 유추는 얼추 가능하지만</a:t>
            </a:r>
            <a:br>
              <a:rPr lang="ko-KR" altLang="en-US" dirty="0"/>
            </a:br>
            <a:r>
              <a:rPr lang="ko-KR" altLang="en-US" dirty="0"/>
              <a:t>제로베이스에서 새로 타이핑하는 것은 아직 불가능에 가깝다 </a:t>
            </a:r>
            <a:r>
              <a:rPr lang="ko-KR" altLang="en-US" dirty="0" smtClean="0"/>
              <a:t>스스로 </a:t>
            </a:r>
            <a:r>
              <a:rPr lang="ko-KR" altLang="en-US" dirty="0"/>
              <a:t>연습량을 </a:t>
            </a:r>
            <a:r>
              <a:rPr lang="ko-KR" altLang="en-US" dirty="0" err="1"/>
              <a:t>늘려야겠습니다</a:t>
            </a:r>
            <a:r>
              <a:rPr lang="en-US" altLang="ko-KR" dirty="0" smtClean="0"/>
              <a:t>.</a:t>
            </a:r>
          </a:p>
          <a:p>
            <a:pPr algn="just"/>
            <a:endParaRPr lang="en-US" altLang="ko-KR" dirty="0" smtClean="0">
              <a:latin typeface="+mn-ea"/>
            </a:endParaRPr>
          </a:p>
          <a:p>
            <a:pPr algn="just"/>
            <a:r>
              <a:rPr lang="ko-KR" altLang="en-US" dirty="0" smtClean="0">
                <a:latin typeface="+mn-ea"/>
              </a:rPr>
              <a:t>하경</a:t>
            </a:r>
            <a:r>
              <a:rPr lang="en-US" altLang="ko-KR" dirty="0" smtClean="0">
                <a:latin typeface="+mn-ea"/>
              </a:rPr>
              <a:t>-</a:t>
            </a:r>
            <a:r>
              <a:rPr lang="ko-KR" altLang="en-US" dirty="0"/>
              <a:t> 배운 것에서 활용을 한다고 해도 변수가 많아 공부할 것이 많았습니다</a:t>
            </a:r>
            <a:endParaRPr lang="en-US" altLang="ko-KR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16317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99084D1-A908-4EEA-9009-685A1CADF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63F429A-A815-47F3-957B-71B8E193FCF6}"/>
              </a:ext>
            </a:extLst>
          </p:cNvPr>
          <p:cNvGrpSpPr/>
          <p:nvPr/>
        </p:nvGrpSpPr>
        <p:grpSpPr>
          <a:xfrm>
            <a:off x="3565451" y="2405321"/>
            <a:ext cx="5061098" cy="2047358"/>
            <a:chOff x="3565451" y="2405321"/>
            <a:chExt cx="5061098" cy="20473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85B5717-EC7D-4532-9EA0-C6DEA3C7D479}"/>
                </a:ext>
              </a:extLst>
            </p:cNvPr>
            <p:cNvSpPr/>
            <p:nvPr/>
          </p:nvSpPr>
          <p:spPr>
            <a:xfrm>
              <a:off x="3565451" y="2405321"/>
              <a:ext cx="5061098" cy="20473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8D38E2-9E50-443A-873E-41D668A89244}"/>
                </a:ext>
              </a:extLst>
            </p:cNvPr>
            <p:cNvSpPr txBox="1"/>
            <p:nvPr/>
          </p:nvSpPr>
          <p:spPr>
            <a:xfrm>
              <a:off x="4741302" y="3075057"/>
              <a:ext cx="27093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300" dirty="0">
                  <a:solidFill>
                    <a:schemeClr val="bg1"/>
                  </a:solidFill>
                  <a:latin typeface="+mj-ea"/>
                  <a:ea typeface="+mj-ea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70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DAC70A-0046-44F5-BF87-509F407BE9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32AF113-F636-4CD8-B376-650056BFB8D2}"/>
              </a:ext>
            </a:extLst>
          </p:cNvPr>
          <p:cNvCxnSpPr/>
          <p:nvPr/>
        </p:nvCxnSpPr>
        <p:spPr>
          <a:xfrm>
            <a:off x="733647" y="1435395"/>
            <a:ext cx="536235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F544C8-631A-4628-85D2-115B51977D86}"/>
              </a:ext>
            </a:extLst>
          </p:cNvPr>
          <p:cNvSpPr txBox="1"/>
          <p:nvPr/>
        </p:nvSpPr>
        <p:spPr>
          <a:xfrm>
            <a:off x="935664" y="460567"/>
            <a:ext cx="1306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A3089-B4A8-4DD4-BE49-7D113B11E5AB}"/>
              </a:ext>
            </a:extLst>
          </p:cNvPr>
          <p:cNvSpPr txBox="1"/>
          <p:nvPr/>
        </p:nvSpPr>
        <p:spPr>
          <a:xfrm>
            <a:off x="2289355" y="891454"/>
            <a:ext cx="2412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table of contents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FFB9C-9F43-4D85-9480-BCD6DD4847DE}"/>
              </a:ext>
            </a:extLst>
          </p:cNvPr>
          <p:cNvSpPr txBox="1"/>
          <p:nvPr/>
        </p:nvSpPr>
        <p:spPr>
          <a:xfrm>
            <a:off x="1984656" y="2258284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주제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5BA202-91FF-4AD7-985B-7DEBE4AD84E2}"/>
              </a:ext>
            </a:extLst>
          </p:cNvPr>
          <p:cNvSpPr txBox="1"/>
          <p:nvPr/>
        </p:nvSpPr>
        <p:spPr>
          <a:xfrm>
            <a:off x="1034922" y="2304450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144068-0C6B-4D8E-8428-E62B0F8294FF}"/>
              </a:ext>
            </a:extLst>
          </p:cNvPr>
          <p:cNvSpPr txBox="1"/>
          <p:nvPr/>
        </p:nvSpPr>
        <p:spPr>
          <a:xfrm>
            <a:off x="1984656" y="3072525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목표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9DF80-6DDF-4D56-AD45-08BA0EBA1A64}"/>
              </a:ext>
            </a:extLst>
          </p:cNvPr>
          <p:cNvSpPr txBox="1"/>
          <p:nvPr/>
        </p:nvSpPr>
        <p:spPr>
          <a:xfrm>
            <a:off x="1034922" y="3118691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CA4E2-DB61-44F8-8634-BC0D12F982FE}"/>
              </a:ext>
            </a:extLst>
          </p:cNvPr>
          <p:cNvSpPr txBox="1"/>
          <p:nvPr/>
        </p:nvSpPr>
        <p:spPr>
          <a:xfrm>
            <a:off x="1984656" y="3886766"/>
            <a:ext cx="3571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프로젝트 설명</a:t>
            </a:r>
            <a:r>
              <a:rPr lang="en-US" altLang="ko-KR" sz="28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&amp;</a:t>
            </a:r>
            <a:r>
              <a:rPr lang="ko-KR" altLang="en-US" sz="28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주안점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BB29BA-6597-4383-85D4-7AE42F80434E}"/>
              </a:ext>
            </a:extLst>
          </p:cNvPr>
          <p:cNvSpPr txBox="1"/>
          <p:nvPr/>
        </p:nvSpPr>
        <p:spPr>
          <a:xfrm>
            <a:off x="1034922" y="3932932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9610BA-4B98-4236-8BF3-845AA8DB9B54}"/>
              </a:ext>
            </a:extLst>
          </p:cNvPr>
          <p:cNvSpPr txBox="1"/>
          <p:nvPr/>
        </p:nvSpPr>
        <p:spPr>
          <a:xfrm>
            <a:off x="1984656" y="4701007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시연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9222CD-3D53-416F-B340-09037390F9BD}"/>
              </a:ext>
            </a:extLst>
          </p:cNvPr>
          <p:cNvSpPr txBox="1"/>
          <p:nvPr/>
        </p:nvSpPr>
        <p:spPr>
          <a:xfrm>
            <a:off x="1034922" y="4747173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9610BA-4B98-4236-8BF3-845AA8DB9B54}"/>
              </a:ext>
            </a:extLst>
          </p:cNvPr>
          <p:cNvSpPr txBox="1"/>
          <p:nvPr/>
        </p:nvSpPr>
        <p:spPr>
          <a:xfrm>
            <a:off x="1984656" y="5515248"/>
            <a:ext cx="1305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느낀 점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9222CD-3D53-416F-B340-09037390F9BD}"/>
              </a:ext>
            </a:extLst>
          </p:cNvPr>
          <p:cNvSpPr txBox="1"/>
          <p:nvPr/>
        </p:nvSpPr>
        <p:spPr>
          <a:xfrm>
            <a:off x="1034922" y="5561414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816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16CAF07-69BD-4D87-A0E9-35B998673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C475882-327D-4F98-8BD3-3463D6CDDBB7}"/>
              </a:ext>
            </a:extLst>
          </p:cNvPr>
          <p:cNvGrpSpPr/>
          <p:nvPr/>
        </p:nvGrpSpPr>
        <p:grpSpPr>
          <a:xfrm>
            <a:off x="489097" y="499731"/>
            <a:ext cx="5061098" cy="2580382"/>
            <a:chOff x="489097" y="499731"/>
            <a:chExt cx="5061098" cy="258038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8C84E6D-98DF-40BA-B4DB-E8E1F520413C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23E340-3B68-48BC-9A61-D5077BDFEC11}"/>
                </a:ext>
              </a:extLst>
            </p:cNvPr>
            <p:cNvSpPr txBox="1"/>
            <p:nvPr/>
          </p:nvSpPr>
          <p:spPr>
            <a:xfrm>
              <a:off x="739855" y="744279"/>
              <a:ext cx="22797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#</a:t>
              </a:r>
              <a:r>
                <a:rPr lang="en-US" altLang="ko-KR" sz="4000" b="1" dirty="0" smtClean="0">
                  <a:solidFill>
                    <a:schemeClr val="bg1"/>
                  </a:solidFill>
                </a:rPr>
                <a:t>1_</a:t>
              </a:r>
              <a:r>
                <a:rPr lang="ko-KR" altLang="en-US" sz="4000" b="1" dirty="0" smtClean="0">
                  <a:solidFill>
                    <a:schemeClr val="bg1"/>
                  </a:solidFill>
                </a:rPr>
                <a:t>주제</a:t>
              </a:r>
              <a:r>
                <a:rPr lang="en-US" altLang="ko-KR" sz="4000" b="1" dirty="0" smtClean="0">
                  <a:solidFill>
                    <a:schemeClr val="bg1"/>
                  </a:solidFill>
                </a:rPr>
                <a:t>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78D8F2-6575-4108-8F70-943FABD184EF}"/>
                </a:ext>
              </a:extLst>
            </p:cNvPr>
            <p:cNvSpPr txBox="1"/>
            <p:nvPr/>
          </p:nvSpPr>
          <p:spPr>
            <a:xfrm>
              <a:off x="685700" y="1633563"/>
              <a:ext cx="466789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dirty="0">
                  <a:solidFill>
                    <a:srgbClr val="FFC000"/>
                  </a:solidFill>
                  <a:latin typeface="a시네마B" panose="02020600000000000000" pitchFamily="18" charset="-127"/>
                  <a:ea typeface="a시네마B" panose="02020600000000000000" pitchFamily="18" charset="-127"/>
                </a:rPr>
                <a:t> </a:t>
              </a:r>
              <a:r>
                <a:rPr lang="en-US" altLang="ko-KR" sz="4400" dirty="0">
                  <a:solidFill>
                    <a:srgbClr val="FFC000"/>
                  </a:solidFill>
                  <a:latin typeface="a시네마B" panose="02020600000000000000" pitchFamily="18" charset="-127"/>
                  <a:ea typeface="a시네마B" panose="02020600000000000000" pitchFamily="18" charset="-127"/>
                </a:rPr>
                <a:t>“</a:t>
              </a:r>
              <a:r>
                <a:rPr lang="ko-KR" altLang="en-US" sz="4400" u="sng" dirty="0">
                  <a:solidFill>
                    <a:srgbClr val="FFC000"/>
                  </a:solidFill>
                  <a:latin typeface="a시네마B" panose="02020600000000000000" pitchFamily="18" charset="-127"/>
                  <a:ea typeface="a시네마B" panose="02020600000000000000" pitchFamily="18" charset="-127"/>
                </a:rPr>
                <a:t>   포털사이트 </a:t>
              </a:r>
              <a:r>
                <a:rPr lang="en-US" altLang="ko-KR" sz="4400" u="sng" dirty="0">
                  <a:solidFill>
                    <a:srgbClr val="FFC000"/>
                  </a:solidFill>
                  <a:latin typeface="a시네마B" panose="02020600000000000000" pitchFamily="18" charset="-127"/>
                  <a:ea typeface="a시네마B" panose="02020600000000000000" pitchFamily="18" charset="-127"/>
                </a:rPr>
                <a:t>  </a:t>
              </a:r>
              <a:r>
                <a:rPr lang="en-US" altLang="ko-KR" sz="4400" dirty="0">
                  <a:solidFill>
                    <a:srgbClr val="FFC000"/>
                  </a:solidFill>
                  <a:latin typeface="a시네마B" panose="02020600000000000000" pitchFamily="18" charset="-127"/>
                  <a:ea typeface="a시네마B" panose="02020600000000000000" pitchFamily="18" charset="-127"/>
                </a:rPr>
                <a:t>”</a:t>
              </a:r>
              <a:endParaRPr lang="ko-KR" altLang="en-US" sz="4400" dirty="0">
                <a:solidFill>
                  <a:srgbClr val="FFC000"/>
                </a:solidFill>
                <a:latin typeface="a시네마B" panose="02020600000000000000" pitchFamily="18" charset="-127"/>
                <a:ea typeface="a시네마B" panose="02020600000000000000" pitchFamily="18" charset="-127"/>
              </a:endParaRPr>
            </a:p>
            <a:p>
              <a:endParaRPr lang="ko-KR" altLang="en-US" sz="4400" dirty="0">
                <a:solidFill>
                  <a:srgbClr val="FFC000"/>
                </a:solidFill>
                <a:latin typeface="a시네마B" panose="02020600000000000000" pitchFamily="18" charset="-127"/>
                <a:ea typeface="a시네마B" panose="02020600000000000000" pitchFamily="18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02D8C6C-45EE-44F4-84CB-0E1E8173B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131" y="970989"/>
            <a:ext cx="3154799" cy="157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개체 틀 5">
            <a:extLst>
              <a:ext uri="{FF2B5EF4-FFF2-40B4-BE49-F238E27FC236}">
                <a16:creationId xmlns:a16="http://schemas.microsoft.com/office/drawing/2014/main" id="{351734E7-953B-4403-A7BA-40A25A91B2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" t="-1004" r="190" b="-1000"/>
          <a:stretch/>
        </p:blipFill>
        <p:spPr>
          <a:xfrm>
            <a:off x="7878261" y="3246120"/>
            <a:ext cx="2844316" cy="1169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965EDF5-24C1-4D8B-B4C9-172E7D6F41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131" y="4727709"/>
            <a:ext cx="3048000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텍스트 개체 틀 7"/>
          <p:cNvSpPr txBox="1">
            <a:spLocks/>
          </p:cNvSpPr>
          <p:nvPr/>
        </p:nvSpPr>
        <p:spPr>
          <a:xfrm>
            <a:off x="309576" y="3108960"/>
            <a:ext cx="6194422" cy="3674225"/>
          </a:xfrm>
          <a:prstGeom prst="rect">
            <a:avLst/>
          </a:prstGeom>
          <a:solidFill>
            <a:srgbClr val="FFFFFF">
              <a:alpha val="56078"/>
            </a:srgbClr>
          </a:solidFill>
          <a:ln>
            <a:solidFill>
              <a:srgbClr val="C8BDB4">
                <a:alpha val="72941"/>
              </a:srgb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우리가 일상생활 속에서 다양한 분야를 이용하기 </a:t>
            </a:r>
            <a:endParaRPr lang="en-US" altLang="ko-KR" sz="20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위해 접속하는 포털사이트</a:t>
            </a:r>
            <a:r>
              <a:rPr lang="en-US" altLang="ko-KR" sz="20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검색을 하기 위해 포털사이트 </a:t>
            </a:r>
            <a:r>
              <a:rPr lang="ko-KR" altLang="en-US" sz="2000" dirty="0" err="1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메인에서</a:t>
            </a:r>
            <a:r>
              <a:rPr lang="ko-KR" altLang="en-US" sz="20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검색엔진을</a:t>
            </a:r>
            <a:r>
              <a:rPr lang="en-US" altLang="ko-KR" sz="20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, </a:t>
            </a:r>
          </a:p>
          <a:p>
            <a:pPr algn="l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쇼핑을 하기 위해 </a:t>
            </a:r>
            <a:r>
              <a:rPr lang="ko-KR" altLang="en-US" sz="2000" dirty="0" err="1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쇼핑창을</a:t>
            </a:r>
            <a:r>
              <a:rPr lang="en-US" altLang="ko-KR" sz="20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모임 활동을 위해 카페를</a:t>
            </a:r>
            <a:r>
              <a:rPr lang="en-US" altLang="ko-KR" sz="20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, </a:t>
            </a:r>
          </a:p>
          <a:p>
            <a:pPr algn="l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영화 리뷰</a:t>
            </a:r>
            <a:r>
              <a:rPr lang="en-US" altLang="ko-KR" sz="20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/</a:t>
            </a:r>
            <a:r>
              <a:rPr lang="ko-KR" altLang="en-US" sz="20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평을 보기 위해 </a:t>
            </a:r>
            <a:r>
              <a:rPr lang="ko-KR" altLang="en-US" sz="2000" dirty="0" err="1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영화창을</a:t>
            </a:r>
            <a:r>
              <a:rPr lang="ko-KR" altLang="en-US" sz="20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띄운다</a:t>
            </a:r>
            <a:r>
              <a:rPr lang="en-US" altLang="ko-KR" sz="20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2000" dirty="0" smtClean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이러한 포털사이트를 주제로 삼아</a:t>
            </a:r>
            <a:r>
              <a:rPr lang="en-US" altLang="ko-KR" sz="20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프로젝트를 진행</a:t>
            </a:r>
            <a:r>
              <a:rPr lang="en-US" altLang="ko-KR" sz="20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81717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0D675A-2DB3-4469-B87E-37C4ABC2F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C475882-327D-4F98-8BD3-3463D6CDDBB7}"/>
              </a:ext>
            </a:extLst>
          </p:cNvPr>
          <p:cNvGrpSpPr/>
          <p:nvPr/>
        </p:nvGrpSpPr>
        <p:grpSpPr>
          <a:xfrm>
            <a:off x="252474" y="3633629"/>
            <a:ext cx="6123388" cy="2519916"/>
            <a:chOff x="318976" y="499731"/>
            <a:chExt cx="6123388" cy="25199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8C84E6D-98DF-40BA-B4DB-E8E1F520413C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23E340-3B68-48BC-9A61-D5077BDFEC11}"/>
                </a:ext>
              </a:extLst>
            </p:cNvPr>
            <p:cNvSpPr txBox="1"/>
            <p:nvPr/>
          </p:nvSpPr>
          <p:spPr>
            <a:xfrm>
              <a:off x="676423" y="651946"/>
              <a:ext cx="22797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</a:rPr>
                <a:t>#</a:t>
              </a:r>
              <a:r>
                <a:rPr lang="en-US" altLang="ko-KR" sz="4000" b="1" dirty="0">
                  <a:solidFill>
                    <a:schemeClr val="bg1"/>
                  </a:solidFill>
                </a:rPr>
                <a:t>2</a:t>
              </a:r>
              <a:r>
                <a:rPr lang="en-US" altLang="ko-KR" sz="4000" b="1" dirty="0" smtClean="0">
                  <a:solidFill>
                    <a:schemeClr val="bg1"/>
                  </a:solidFill>
                </a:rPr>
                <a:t>_</a:t>
              </a:r>
              <a:r>
                <a:rPr lang="ko-KR" altLang="en-US" sz="4000" b="1" dirty="0" smtClean="0">
                  <a:solidFill>
                    <a:schemeClr val="bg1"/>
                  </a:solidFill>
                </a:rPr>
                <a:t>목표</a:t>
              </a:r>
              <a:r>
                <a:rPr lang="en-US" altLang="ko-KR" sz="4000" b="1" dirty="0" smtClean="0">
                  <a:solidFill>
                    <a:schemeClr val="bg1"/>
                  </a:solidFill>
                </a:rPr>
                <a:t>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78D8F2-6575-4108-8F70-943FABD184EF}"/>
                </a:ext>
              </a:extLst>
            </p:cNvPr>
            <p:cNvSpPr txBox="1"/>
            <p:nvPr/>
          </p:nvSpPr>
          <p:spPr>
            <a:xfrm>
              <a:off x="318976" y="1512047"/>
              <a:ext cx="612338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solidFill>
                    <a:srgbClr val="FFC000"/>
                  </a:solidFill>
                  <a:latin typeface="a시네마B" panose="02020600000000000000" pitchFamily="18" charset="-127"/>
                  <a:ea typeface="a시네마B" panose="02020600000000000000" pitchFamily="18" charset="-127"/>
                </a:rPr>
                <a:t> </a:t>
              </a:r>
              <a:r>
                <a:rPr lang="en-US" altLang="ko-KR" sz="4000" dirty="0" smtClean="0">
                  <a:solidFill>
                    <a:srgbClr val="FFC000"/>
                  </a:solidFill>
                  <a:latin typeface="a시네마B" panose="02020600000000000000" pitchFamily="18" charset="-127"/>
                  <a:ea typeface="a시네마B" panose="02020600000000000000" pitchFamily="18" charset="-127"/>
                </a:rPr>
                <a:t>“</a:t>
              </a:r>
              <a:r>
                <a:rPr lang="ko-KR" altLang="en-US" sz="4000" u="sng" dirty="0" smtClean="0">
                  <a:solidFill>
                    <a:srgbClr val="FFC000"/>
                  </a:solidFill>
                  <a:latin typeface="a시네마B" panose="02020600000000000000" pitchFamily="18" charset="-127"/>
                  <a:ea typeface="a시네마B" panose="02020600000000000000" pitchFamily="18" charset="-127"/>
                </a:rPr>
                <a:t>포털사이트 기능 구현</a:t>
              </a:r>
              <a:r>
                <a:rPr lang="en-US" altLang="ko-KR" sz="4000" dirty="0" smtClean="0">
                  <a:solidFill>
                    <a:srgbClr val="FFC000"/>
                  </a:solidFill>
                  <a:latin typeface="a시네마B" panose="02020600000000000000" pitchFamily="18" charset="-127"/>
                  <a:ea typeface="a시네마B" panose="02020600000000000000" pitchFamily="18" charset="-127"/>
                </a:rPr>
                <a:t>”</a:t>
              </a:r>
              <a:endParaRPr lang="ko-KR" altLang="en-US" sz="4000" dirty="0">
                <a:solidFill>
                  <a:srgbClr val="FFC000"/>
                </a:solidFill>
                <a:latin typeface="a시네마B" panose="02020600000000000000" pitchFamily="18" charset="-127"/>
                <a:ea typeface="a시네마B" panose="02020600000000000000" pitchFamily="18" charset="-127"/>
              </a:endParaRPr>
            </a:p>
            <a:p>
              <a:endParaRPr lang="ko-KR" altLang="en-US" sz="4000" dirty="0">
                <a:solidFill>
                  <a:srgbClr val="FFC000"/>
                </a:solidFill>
                <a:latin typeface="a시네마B" panose="02020600000000000000" pitchFamily="18" charset="-127"/>
                <a:ea typeface="a시네마B" panose="02020600000000000000" pitchFamily="18" charset="-127"/>
              </a:endParaRPr>
            </a:p>
          </p:txBody>
        </p:sp>
      </p:grpSp>
      <p:sp>
        <p:nvSpPr>
          <p:cNvPr id="13" name="텍스트 개체 틀 7"/>
          <p:cNvSpPr txBox="1">
            <a:spLocks/>
          </p:cNvSpPr>
          <p:nvPr/>
        </p:nvSpPr>
        <p:spPr>
          <a:xfrm>
            <a:off x="5594465" y="203952"/>
            <a:ext cx="6442364" cy="4692244"/>
          </a:xfrm>
          <a:prstGeom prst="rect">
            <a:avLst/>
          </a:prstGeom>
          <a:solidFill>
            <a:srgbClr val="FFFFFF">
              <a:alpha val="56078"/>
            </a:srgbClr>
          </a:solidFill>
          <a:ln>
            <a:solidFill>
              <a:srgbClr val="C8BDB4">
                <a:alpha val="72941"/>
              </a:srgb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이번 프로젝트에서는 기존의 포털사이트 중 크게 </a:t>
            </a:r>
            <a:r>
              <a:rPr lang="en-US" altLang="ko-KR" sz="16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4</a:t>
            </a:r>
            <a:r>
              <a:rPr lang="ko-KR" altLang="en-US" sz="16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가지 분야를 </a:t>
            </a:r>
            <a:endParaRPr lang="en-US" altLang="ko-KR" sz="1600" dirty="0" smtClean="0">
              <a:solidFill>
                <a:schemeClr val="tx1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재구현</a:t>
            </a:r>
            <a:r>
              <a:rPr lang="ko-KR" altLang="en-US" sz="16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하는 것을 큰 목표로 삼고</a:t>
            </a:r>
            <a:r>
              <a:rPr lang="en-US" altLang="ko-KR" sz="16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오리지널 요소는 간간히 넣는 것을 작은 목표로 삼았다</a:t>
            </a:r>
            <a:r>
              <a:rPr lang="en-US" altLang="ko-KR" sz="16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600" dirty="0" err="1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메인페이지</a:t>
            </a:r>
            <a:r>
              <a:rPr lang="ko-KR" altLang="en-US" sz="16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&gt; </a:t>
            </a:r>
            <a:r>
              <a:rPr lang="ko-KR" altLang="en-US" sz="1600" dirty="0" err="1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메인페이지</a:t>
            </a:r>
            <a:r>
              <a:rPr lang="ko-KR" altLang="en-US" sz="16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구성</a:t>
            </a:r>
            <a:r>
              <a:rPr lang="en-US" altLang="ko-KR" sz="16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검색 및 로그인</a:t>
            </a:r>
            <a:endParaRPr lang="en-US" altLang="ko-KR" sz="1600" dirty="0">
              <a:solidFill>
                <a:schemeClr val="tx1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카페 </a:t>
            </a:r>
            <a:r>
              <a:rPr lang="en-US" altLang="ko-KR" sz="16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&gt; </a:t>
            </a:r>
            <a:r>
              <a:rPr lang="ko-KR" altLang="en-US" sz="16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모 카페 </a:t>
            </a:r>
            <a:r>
              <a:rPr lang="ko-KR" altLang="en-US" sz="1600" dirty="0" err="1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메인페이지</a:t>
            </a:r>
            <a:r>
              <a:rPr lang="ko-KR" altLang="en-US" sz="16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및</a:t>
            </a:r>
            <a:r>
              <a:rPr lang="en-US" altLang="ko-KR" sz="16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게시글</a:t>
            </a:r>
            <a:r>
              <a:rPr lang="ko-KR" altLang="en-US" sz="16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등록</a:t>
            </a:r>
            <a:endParaRPr lang="en-US" altLang="ko-KR" sz="1600" dirty="0">
              <a:solidFill>
                <a:schemeClr val="tx1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영화 </a:t>
            </a:r>
            <a:r>
              <a:rPr lang="en-US" altLang="ko-KR" sz="16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&gt; DB</a:t>
            </a:r>
            <a:r>
              <a:rPr lang="ko-KR" altLang="en-US" sz="16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에서 </a:t>
            </a:r>
            <a:r>
              <a:rPr lang="ko-KR" altLang="en-US" sz="1600" dirty="0" err="1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검색어를</a:t>
            </a:r>
            <a:r>
              <a:rPr lang="ko-KR" altLang="en-US" sz="16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포함한 영화 검색 </a:t>
            </a:r>
            <a:endParaRPr lang="en-US" altLang="ko-KR" sz="1600" dirty="0">
              <a:solidFill>
                <a:schemeClr val="tx1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쇼핑 </a:t>
            </a:r>
            <a:r>
              <a:rPr lang="en-US" altLang="ko-KR" sz="16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&gt; </a:t>
            </a:r>
            <a:r>
              <a:rPr lang="ko-KR" altLang="en-US" sz="16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쇼핑 </a:t>
            </a:r>
            <a:r>
              <a:rPr lang="ko-KR" altLang="en-US" sz="1600" dirty="0" err="1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메인페이지</a:t>
            </a:r>
            <a:r>
              <a:rPr lang="en-US" altLang="ko-KR" sz="16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, </a:t>
            </a:r>
            <a:r>
              <a:rPr lang="ko-KR" altLang="en-US" sz="1600" dirty="0" err="1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전체품목</a:t>
            </a:r>
            <a:r>
              <a:rPr lang="ko-KR" altLang="en-US" sz="16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리스트</a:t>
            </a:r>
            <a:r>
              <a:rPr lang="en-US" altLang="ko-KR" sz="16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상품 검색</a:t>
            </a:r>
            <a:r>
              <a:rPr lang="en-US" altLang="ko-KR" sz="16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4873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F58CD4C-68A5-4E32-88AA-D54CCF1C4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475882-327D-4F98-8BD3-3463D6CDDBB7}"/>
              </a:ext>
            </a:extLst>
          </p:cNvPr>
          <p:cNvGrpSpPr/>
          <p:nvPr/>
        </p:nvGrpSpPr>
        <p:grpSpPr>
          <a:xfrm>
            <a:off x="252474" y="3633629"/>
            <a:ext cx="6123388" cy="2519916"/>
            <a:chOff x="318976" y="499731"/>
            <a:chExt cx="6123388" cy="251991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8C84E6D-98DF-40BA-B4DB-E8E1F520413C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23E340-3B68-48BC-9A61-D5077BDFEC11}"/>
                </a:ext>
              </a:extLst>
            </p:cNvPr>
            <p:cNvSpPr txBox="1"/>
            <p:nvPr/>
          </p:nvSpPr>
          <p:spPr>
            <a:xfrm>
              <a:off x="951611" y="1405746"/>
              <a:ext cx="41360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</a:rPr>
                <a:t>#3_</a:t>
              </a:r>
              <a:r>
                <a:rPr lang="ko-KR" altLang="en-US" sz="4000" b="1" dirty="0" smtClean="0">
                  <a:solidFill>
                    <a:schemeClr val="bg1"/>
                  </a:solidFill>
                </a:rPr>
                <a:t>설명</a:t>
              </a:r>
              <a:r>
                <a:rPr lang="en-US" altLang="ko-KR" sz="4000" b="1" dirty="0" smtClean="0">
                  <a:solidFill>
                    <a:schemeClr val="bg1"/>
                  </a:solidFill>
                </a:rPr>
                <a:t>&amp;</a:t>
              </a:r>
              <a:r>
                <a:rPr lang="ko-KR" altLang="en-US" sz="4000" b="1" dirty="0" smtClean="0">
                  <a:solidFill>
                    <a:schemeClr val="bg1"/>
                  </a:solidFill>
                </a:rPr>
                <a:t>주안점</a:t>
              </a:r>
              <a:r>
                <a:rPr lang="en-US" altLang="ko-KR" sz="4000" b="1" dirty="0" smtClean="0">
                  <a:solidFill>
                    <a:schemeClr val="bg1"/>
                  </a:solidFill>
                </a:rPr>
                <a:t>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78D8F2-6575-4108-8F70-943FABD184EF}"/>
                </a:ext>
              </a:extLst>
            </p:cNvPr>
            <p:cNvSpPr txBox="1"/>
            <p:nvPr/>
          </p:nvSpPr>
          <p:spPr>
            <a:xfrm>
              <a:off x="318976" y="1512047"/>
              <a:ext cx="61233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solidFill>
                    <a:srgbClr val="FFC000"/>
                  </a:solidFill>
                  <a:latin typeface="a시네마B" panose="02020600000000000000" pitchFamily="18" charset="-127"/>
                  <a:ea typeface="a시네마B" panose="02020600000000000000" pitchFamily="18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5770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82582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메인 페이지 구성</a:t>
            </a:r>
            <a:endParaRPr lang="en-US" altLang="ko-KR" sz="4000" dirty="0">
              <a:solidFill>
                <a:schemeClr val="tx1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DFD99F6-7DAD-45E2-A238-655D799B14E1}"/>
              </a:ext>
            </a:extLst>
          </p:cNvPr>
          <p:cNvGrpSpPr/>
          <p:nvPr/>
        </p:nvGrpSpPr>
        <p:grpSpPr>
          <a:xfrm>
            <a:off x="1115235" y="5504453"/>
            <a:ext cx="3863006" cy="400110"/>
            <a:chOff x="167787" y="4140200"/>
            <a:chExt cx="5690572" cy="589400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6535A61-DFD1-4634-8729-B899802A2790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66EB01-8418-406B-9216-AD41E9861AC5}"/>
                </a:ext>
              </a:extLst>
            </p:cNvPr>
            <p:cNvSpPr txBox="1"/>
            <p:nvPr/>
          </p:nvSpPr>
          <p:spPr>
            <a:xfrm>
              <a:off x="167787" y="4140200"/>
              <a:ext cx="5690572" cy="589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en-US" altLang="ko-KR" sz="2000" b="1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</a:t>
              </a:r>
              <a:r>
                <a:rPr lang="en-US" altLang="ko-KR" sz="2000" b="1" dirty="0" err="1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r>
                <a:rPr lang="en-US" altLang="ko-KR" sz="2000" b="1" dirty="0" err="1">
                  <a:solidFill>
                    <a:srgbClr val="EA2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ko-KR" altLang="en-US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메인 페이지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157555-E41C-434B-9661-DD8EC3C0215F}"/>
              </a:ext>
            </a:extLst>
          </p:cNvPr>
          <p:cNvSpPr txBox="1"/>
          <p:nvPr/>
        </p:nvSpPr>
        <p:spPr>
          <a:xfrm>
            <a:off x="6350009" y="3621974"/>
            <a:ext cx="5359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현 네이버 페이지 </a:t>
            </a:r>
            <a:r>
              <a:rPr lang="ko-KR" altLang="en-US" b="1" dirty="0" err="1" smtClean="0">
                <a:latin typeface="a시네마M" panose="02020600000000000000" pitchFamily="18" charset="-127"/>
                <a:ea typeface="a시네마M" panose="02020600000000000000" pitchFamily="18" charset="-127"/>
              </a:rPr>
              <a:t>클론코딩</a:t>
            </a:r>
            <a:endParaRPr lang="en-US" altLang="ko-KR" b="1" dirty="0" smtClean="0">
              <a:latin typeface="a시네마M" panose="02020600000000000000" pitchFamily="18" charset="-127"/>
              <a:ea typeface="a시네마M" panose="02020600000000000000" pitchFamily="18" charset="-127"/>
            </a:endParaRPr>
          </a:p>
          <a:p>
            <a:pPr algn="just"/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시간 굉장히 많이 잡아먹음</a:t>
            </a:r>
            <a:r>
              <a:rPr lang="en-US" altLang="ko-KR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.</a:t>
            </a:r>
          </a:p>
          <a:p>
            <a:pPr algn="just"/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주요 기능 외 자잘한 링크 연동</a:t>
            </a:r>
            <a:endParaRPr lang="en-US" altLang="ko-KR" b="1" dirty="0" smtClean="0">
              <a:latin typeface="a시네마M" panose="02020600000000000000" pitchFamily="18" charset="-127"/>
              <a:ea typeface="a시네마M" panose="02020600000000000000" pitchFamily="18" charset="-127"/>
            </a:endParaRPr>
          </a:p>
          <a:p>
            <a:pPr algn="just"/>
            <a:r>
              <a:rPr lang="en-US" altLang="ko-KR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ex) </a:t>
            </a:r>
          </a:p>
          <a:p>
            <a:pPr algn="just"/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배너</a:t>
            </a:r>
            <a:r>
              <a:rPr lang="en-US" altLang="ko-KR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-</a:t>
            </a:r>
            <a:r>
              <a:rPr lang="ko-KR" altLang="en-US" b="1" dirty="0" err="1" smtClean="0">
                <a:latin typeface="a시네마M" panose="02020600000000000000" pitchFamily="18" charset="-127"/>
                <a:ea typeface="a시네마M" panose="02020600000000000000" pitchFamily="18" charset="-127"/>
              </a:rPr>
              <a:t>학원사이트</a:t>
            </a:r>
            <a:endParaRPr lang="en-US" altLang="ko-KR" b="1" dirty="0" smtClean="0">
              <a:latin typeface="a시네마M" panose="02020600000000000000" pitchFamily="18" charset="-127"/>
              <a:ea typeface="a시네마M" panose="02020600000000000000" pitchFamily="18" charset="-127"/>
            </a:endParaRPr>
          </a:p>
          <a:p>
            <a:pPr algn="just"/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뉴스</a:t>
            </a:r>
            <a:r>
              <a:rPr lang="en-US" altLang="ko-KR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-</a:t>
            </a:r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각 신문사</a:t>
            </a:r>
            <a:endParaRPr lang="en-US" altLang="ko-KR" b="1" dirty="0" smtClean="0">
              <a:latin typeface="a시네마M" panose="02020600000000000000" pitchFamily="18" charset="-127"/>
              <a:ea typeface="a시네마M" panose="02020600000000000000" pitchFamily="18" charset="-127"/>
            </a:endParaRPr>
          </a:p>
          <a:p>
            <a:pPr algn="just"/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영화</a:t>
            </a:r>
            <a:r>
              <a:rPr lang="en-US" altLang="ko-KR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-</a:t>
            </a:r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각 영화정보</a:t>
            </a:r>
            <a:endParaRPr lang="en-US" altLang="ko-KR" b="1" dirty="0" smtClean="0">
              <a:latin typeface="a시네마M" panose="02020600000000000000" pitchFamily="18" charset="-127"/>
              <a:ea typeface="a시네마M" panose="02020600000000000000" pitchFamily="18" charset="-127"/>
            </a:endParaRPr>
          </a:p>
          <a:p>
            <a:pPr algn="just"/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등등</a:t>
            </a:r>
            <a:r>
              <a:rPr lang="en-US" altLang="ko-KR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..</a:t>
            </a:r>
          </a:p>
        </p:txBody>
      </p: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2DDAF3A2-5683-4839-808B-E4DA2A0DC586}"/>
              </a:ext>
            </a:extLst>
          </p:cNvPr>
          <p:cNvSpPr/>
          <p:nvPr/>
        </p:nvSpPr>
        <p:spPr>
          <a:xfrm>
            <a:off x="6514785" y="1689100"/>
            <a:ext cx="5029515" cy="163828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2860A-300E-432C-872F-91070F5C261A}"/>
              </a:ext>
            </a:extLst>
          </p:cNvPr>
          <p:cNvSpPr txBox="1"/>
          <p:nvPr/>
        </p:nvSpPr>
        <p:spPr>
          <a:xfrm>
            <a:off x="7129022" y="1908075"/>
            <a:ext cx="38010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메인페이지</a:t>
            </a:r>
            <a:endParaRPr lang="en-US" altLang="ko-KR" sz="3600" dirty="0" smtClean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en-US" altLang="ko-KR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ko-KR" altLang="en-US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네이버 </a:t>
            </a:r>
            <a:r>
              <a:rPr lang="ko-KR" altLang="en-US" sz="3600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클론코딩</a:t>
            </a:r>
            <a:r>
              <a:rPr lang="en-US" altLang="ko-KR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  <a:endParaRPr lang="ko-KR" altLang="en-US" sz="3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0009" y="1550718"/>
            <a:ext cx="576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1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825820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영화 </a:t>
            </a:r>
            <a:r>
              <a:rPr lang="en-US" altLang="ko-KR" sz="40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&gt; DB</a:t>
            </a:r>
            <a:r>
              <a:rPr lang="ko-KR" altLang="en-US" sz="40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에서 </a:t>
            </a:r>
            <a:r>
              <a:rPr lang="ko-KR" altLang="en-US" sz="4000" dirty="0" err="1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검색어를</a:t>
            </a:r>
            <a:r>
              <a:rPr lang="ko-KR" altLang="en-US" sz="40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 포함한 영화 검색 </a:t>
            </a:r>
            <a:endParaRPr lang="en-US" altLang="ko-KR" sz="4000" dirty="0">
              <a:solidFill>
                <a:schemeClr val="tx1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DFD99F6-7DAD-45E2-A238-655D799B14E1}"/>
              </a:ext>
            </a:extLst>
          </p:cNvPr>
          <p:cNvGrpSpPr/>
          <p:nvPr/>
        </p:nvGrpSpPr>
        <p:grpSpPr>
          <a:xfrm>
            <a:off x="1115235" y="5504453"/>
            <a:ext cx="3863006" cy="400110"/>
            <a:chOff x="167787" y="4140200"/>
            <a:chExt cx="5690572" cy="589400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6535A61-DFD1-4634-8729-B899802A2790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66EB01-8418-406B-9216-AD41E9861AC5}"/>
                </a:ext>
              </a:extLst>
            </p:cNvPr>
            <p:cNvSpPr txBox="1"/>
            <p:nvPr/>
          </p:nvSpPr>
          <p:spPr>
            <a:xfrm>
              <a:off x="167787" y="4140200"/>
              <a:ext cx="5690572" cy="589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en-US" altLang="ko-KR" sz="2000" b="1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</a:t>
              </a:r>
              <a:r>
                <a:rPr lang="en-US" altLang="ko-KR" sz="2000" b="1" dirty="0" err="1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r>
                <a:rPr lang="en-US" altLang="ko-KR" sz="2000" b="1" dirty="0" err="1">
                  <a:solidFill>
                    <a:srgbClr val="EA2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ko-KR" altLang="en-US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영화</a:t>
              </a:r>
              <a:r>
                <a:rPr lang="en-US" altLang="ko-KR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2DDAF3A2-5683-4839-808B-E4DA2A0DC586}"/>
              </a:ext>
            </a:extLst>
          </p:cNvPr>
          <p:cNvSpPr/>
          <p:nvPr/>
        </p:nvSpPr>
        <p:spPr>
          <a:xfrm>
            <a:off x="6514785" y="1689100"/>
            <a:ext cx="5029515" cy="163828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2860A-300E-432C-872F-91070F5C261A}"/>
              </a:ext>
            </a:extLst>
          </p:cNvPr>
          <p:cNvSpPr txBox="1"/>
          <p:nvPr/>
        </p:nvSpPr>
        <p:spPr>
          <a:xfrm>
            <a:off x="7756185" y="2072785"/>
            <a:ext cx="2576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영화검색</a:t>
            </a:r>
            <a:endParaRPr lang="ko-KR" altLang="en-US" sz="3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57555-E41C-434B-9661-DD8EC3C0215F}"/>
              </a:ext>
            </a:extLst>
          </p:cNvPr>
          <p:cNvSpPr txBox="1"/>
          <p:nvPr/>
        </p:nvSpPr>
        <p:spPr>
          <a:xfrm>
            <a:off x="6364756" y="3609550"/>
            <a:ext cx="53593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Google </a:t>
            </a:r>
            <a:r>
              <a:rPr lang="ko-KR" altLang="en-US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지도</a:t>
            </a:r>
            <a:r>
              <a:rPr lang="en-US" altLang="ko-KR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, </a:t>
            </a:r>
            <a:r>
              <a:rPr lang="ko-KR" altLang="en-US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공공데이터포털 처럼 </a:t>
            </a:r>
            <a:endParaRPr lang="en-US" altLang="ko-KR" dirty="0" smtClean="0">
              <a:latin typeface="a시네마M" panose="02020600000000000000" pitchFamily="18" charset="-127"/>
              <a:ea typeface="a시네마M" panose="02020600000000000000" pitchFamily="18" charset="-127"/>
            </a:endParaRPr>
          </a:p>
          <a:p>
            <a:pPr algn="just"/>
            <a:endParaRPr lang="en-US" altLang="ko-KR" dirty="0">
              <a:latin typeface="a시네마M" panose="02020600000000000000" pitchFamily="18" charset="-127"/>
              <a:ea typeface="a시네마M" panose="02020600000000000000" pitchFamily="18" charset="-127"/>
            </a:endParaRPr>
          </a:p>
          <a:p>
            <a:pPr algn="just"/>
            <a:r>
              <a:rPr lang="ko-KR" altLang="en-US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네이버 개발자 센터</a:t>
            </a:r>
            <a:endParaRPr lang="en-US" altLang="ko-KR" dirty="0" smtClean="0">
              <a:latin typeface="a시네마M" panose="02020600000000000000" pitchFamily="18" charset="-127"/>
              <a:ea typeface="a시네마M" panose="02020600000000000000" pitchFamily="18" charset="-127"/>
            </a:endParaRPr>
          </a:p>
          <a:p>
            <a:pPr algn="just"/>
            <a:r>
              <a:rPr lang="ko-KR" altLang="en-US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오픈</a:t>
            </a:r>
            <a:r>
              <a:rPr lang="en-US" altLang="ko-KR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API-</a:t>
            </a:r>
            <a:r>
              <a:rPr lang="ko-KR" altLang="en-US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검색</a:t>
            </a:r>
            <a:r>
              <a:rPr lang="en-US" altLang="ko-KR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-</a:t>
            </a:r>
            <a:r>
              <a:rPr lang="ko-KR" altLang="en-US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영화 기능 이용</a:t>
            </a:r>
            <a:endParaRPr lang="en-US" altLang="ko-KR" dirty="0" smtClean="0">
              <a:latin typeface="a시네마M" panose="02020600000000000000" pitchFamily="18" charset="-127"/>
              <a:ea typeface="a시네마M" panose="02020600000000000000" pitchFamily="18" charset="-127"/>
            </a:endParaRPr>
          </a:p>
          <a:p>
            <a:pPr algn="just"/>
            <a:endParaRPr lang="en-US" altLang="ko-KR" dirty="0" smtClean="0">
              <a:latin typeface="a시네마M" panose="02020600000000000000" pitchFamily="18" charset="-127"/>
              <a:ea typeface="a시네마M" panose="02020600000000000000" pitchFamily="18" charset="-127"/>
            </a:endParaRPr>
          </a:p>
        </p:txBody>
      </p:sp>
      <p:pic>
        <p:nvPicPr>
          <p:cNvPr id="6" name="그림 5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0009" y="1550493"/>
            <a:ext cx="5760000" cy="3600450"/>
          </a:xfrm>
          <a:prstGeom prst="rect">
            <a:avLst/>
          </a:prstGeom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0" y="1551600"/>
            <a:ext cx="5760000" cy="3600000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0" y="1551600"/>
            <a:ext cx="5760000" cy="36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157555-E41C-434B-9661-DD8EC3C0215F}"/>
              </a:ext>
            </a:extLst>
          </p:cNvPr>
          <p:cNvSpPr txBox="1"/>
          <p:nvPr/>
        </p:nvSpPr>
        <p:spPr>
          <a:xfrm>
            <a:off x="7096564" y="3609550"/>
            <a:ext cx="535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검색 페이지</a:t>
            </a:r>
            <a:endParaRPr lang="en-US" altLang="ko-KR" dirty="0" smtClean="0">
              <a:latin typeface="a시네마M" panose="02020600000000000000" pitchFamily="18" charset="-127"/>
              <a:ea typeface="a시네마M" panose="02020600000000000000" pitchFamily="18" charset="-127"/>
            </a:endParaRPr>
          </a:p>
        </p:txBody>
      </p:sp>
      <p:pic>
        <p:nvPicPr>
          <p:cNvPr id="13" name="그림 12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0400" y="1551600"/>
            <a:ext cx="5760000" cy="360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157555-E41C-434B-9661-DD8EC3C0215F}"/>
              </a:ext>
            </a:extLst>
          </p:cNvPr>
          <p:cNvSpPr txBox="1"/>
          <p:nvPr/>
        </p:nvSpPr>
        <p:spPr>
          <a:xfrm>
            <a:off x="7081817" y="3609550"/>
            <a:ext cx="535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검색 결과</a:t>
            </a:r>
            <a:endParaRPr lang="en-US" altLang="ko-KR" dirty="0" smtClean="0">
              <a:latin typeface="a시네마M" panose="02020600000000000000" pitchFamily="18" charset="-127"/>
              <a:ea typeface="a시네마M" panose="02020600000000000000" pitchFamily="18" charset="-127"/>
            </a:endParaRPr>
          </a:p>
        </p:txBody>
      </p:sp>
      <p:pic>
        <p:nvPicPr>
          <p:cNvPr id="15" name="그림 14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0009" y="1497269"/>
            <a:ext cx="5760000" cy="360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7157555-E41C-434B-9661-DD8EC3C0215F}"/>
              </a:ext>
            </a:extLst>
          </p:cNvPr>
          <p:cNvSpPr txBox="1"/>
          <p:nvPr/>
        </p:nvSpPr>
        <p:spPr>
          <a:xfrm>
            <a:off x="7111311" y="3609550"/>
            <a:ext cx="535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moviesearch.html</a:t>
            </a:r>
          </a:p>
        </p:txBody>
      </p:sp>
      <p:pic>
        <p:nvPicPr>
          <p:cNvPr id="17" name="그림 16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90400" y="1551600"/>
            <a:ext cx="5760000" cy="360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7157555-E41C-434B-9661-DD8EC3C0215F}"/>
              </a:ext>
            </a:extLst>
          </p:cNvPr>
          <p:cNvSpPr txBox="1"/>
          <p:nvPr/>
        </p:nvSpPr>
        <p:spPr>
          <a:xfrm>
            <a:off x="7126058" y="3609550"/>
            <a:ext cx="535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Server.js</a:t>
            </a:r>
          </a:p>
        </p:txBody>
      </p:sp>
    </p:spTree>
    <p:extLst>
      <p:ext uri="{BB962C8B-B14F-4D97-AF65-F5344CB8AC3E}">
        <p14:creationId xmlns:p14="http://schemas.microsoft.com/office/powerpoint/2010/main" val="3088880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6" grpId="0"/>
      <p:bldP spid="16" grpId="1" build="allAtOnce"/>
      <p:bldP spid="19" grpId="0"/>
      <p:bldP spid="21" grpId="0"/>
      <p:bldP spid="21" grpId="1"/>
      <p:bldP spid="23" grpId="0"/>
      <p:bldP spid="2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82582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검색 </a:t>
            </a:r>
            <a:r>
              <a:rPr lang="ko-KR" altLang="en-US" sz="4000" dirty="0">
                <a:solidFill>
                  <a:schemeClr val="tx1"/>
                </a:solidFill>
                <a:latin typeface="a시네마B" panose="02020600000000000000" pitchFamily="18" charset="-127"/>
                <a:ea typeface="a시네마B" panose="02020600000000000000" pitchFamily="18" charset="-127"/>
              </a:rPr>
              <a:t>및 로그인</a:t>
            </a:r>
            <a:endParaRPr lang="en-US" altLang="ko-KR" sz="4000" dirty="0">
              <a:solidFill>
                <a:schemeClr val="tx1"/>
              </a:solidFill>
              <a:latin typeface="a시네마B" panose="02020600000000000000" pitchFamily="18" charset="-127"/>
              <a:ea typeface="a시네마B" panose="02020600000000000000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DFD99F6-7DAD-45E2-A238-655D799B14E1}"/>
              </a:ext>
            </a:extLst>
          </p:cNvPr>
          <p:cNvGrpSpPr/>
          <p:nvPr/>
        </p:nvGrpSpPr>
        <p:grpSpPr>
          <a:xfrm>
            <a:off x="1115235" y="5504453"/>
            <a:ext cx="3863006" cy="400110"/>
            <a:chOff x="167787" y="4140200"/>
            <a:chExt cx="5690572" cy="589400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16535A61-DFD1-4634-8729-B899802A2790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66EB01-8418-406B-9216-AD41E9861AC5}"/>
                </a:ext>
              </a:extLst>
            </p:cNvPr>
            <p:cNvSpPr txBox="1"/>
            <p:nvPr/>
          </p:nvSpPr>
          <p:spPr>
            <a:xfrm>
              <a:off x="167787" y="4140200"/>
              <a:ext cx="5690572" cy="589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en-US" altLang="ko-KR" sz="2000" b="1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</a:t>
              </a:r>
              <a:r>
                <a:rPr lang="en-US" altLang="ko-KR" sz="2000" b="1" dirty="0" err="1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r>
                <a:rPr lang="en-US" altLang="ko-KR" sz="2000" b="1" dirty="0" err="1">
                  <a:solidFill>
                    <a:srgbClr val="EA27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ko-KR" altLang="en-US" sz="2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메인 페이지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2DDAF3A2-5683-4839-808B-E4DA2A0DC586}"/>
              </a:ext>
            </a:extLst>
          </p:cNvPr>
          <p:cNvSpPr/>
          <p:nvPr/>
        </p:nvSpPr>
        <p:spPr>
          <a:xfrm>
            <a:off x="6514785" y="1689100"/>
            <a:ext cx="5029515" cy="163828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2860A-300E-432C-872F-91070F5C261A}"/>
              </a:ext>
            </a:extLst>
          </p:cNvPr>
          <p:cNvSpPr txBox="1"/>
          <p:nvPr/>
        </p:nvSpPr>
        <p:spPr>
          <a:xfrm>
            <a:off x="7756185" y="2072785"/>
            <a:ext cx="2576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검색기능</a:t>
            </a:r>
            <a:endParaRPr lang="ko-KR" altLang="en-US" sz="36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" y="1551600"/>
            <a:ext cx="5760000" cy="360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157555-E41C-434B-9661-DD8EC3C0215F}"/>
              </a:ext>
            </a:extLst>
          </p:cNvPr>
          <p:cNvSpPr txBox="1"/>
          <p:nvPr/>
        </p:nvSpPr>
        <p:spPr>
          <a:xfrm>
            <a:off x="6349846" y="3930291"/>
            <a:ext cx="5359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영화 검색과 동일하게 오픈 </a:t>
            </a:r>
            <a:r>
              <a:rPr lang="en-US" altLang="ko-KR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API</a:t>
            </a:r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가 있지만</a:t>
            </a:r>
            <a:endParaRPr lang="en-US" altLang="ko-KR" b="1" dirty="0" smtClean="0">
              <a:latin typeface="a시네마M" panose="02020600000000000000" pitchFamily="18" charset="-127"/>
              <a:ea typeface="a시네마M" panose="02020600000000000000" pitchFamily="18" charset="-127"/>
            </a:endParaRPr>
          </a:p>
          <a:p>
            <a:pPr algn="just"/>
            <a:r>
              <a:rPr lang="ko-KR" altLang="en-US" b="1" dirty="0" smtClean="0">
                <a:latin typeface="a시네마M" panose="02020600000000000000" pitchFamily="18" charset="-127"/>
                <a:ea typeface="a시네마M" panose="02020600000000000000" pitchFamily="18" charset="-127"/>
              </a:rPr>
              <a:t>실제 검색결과 창을 호출하고 싶은 욕구</a:t>
            </a:r>
            <a:endParaRPr lang="en-US" altLang="ko-KR" b="1" dirty="0" smtClean="0">
              <a:latin typeface="a시네마M" panose="02020600000000000000" pitchFamily="18" charset="-127"/>
              <a:ea typeface="a시네마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834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테마">
  <a:themeElements>
    <a:clrScheme name="2020GREENGRAY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34AF27"/>
      </a:accent1>
      <a:accent2>
        <a:srgbClr val="5D7F60"/>
      </a:accent2>
      <a:accent3>
        <a:srgbClr val="E8C7A0"/>
      </a:accent3>
      <a:accent4>
        <a:srgbClr val="9299A2"/>
      </a:accent4>
      <a:accent5>
        <a:srgbClr val="C8BDB4"/>
      </a:accent5>
      <a:accent6>
        <a:srgbClr val="7F766A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526</Words>
  <Application>Microsoft Office PowerPoint</Application>
  <PresentationFormat>와이드스크린</PresentationFormat>
  <Paragraphs>128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Arial Nova</vt:lpstr>
      <vt:lpstr>a시네마B</vt:lpstr>
      <vt:lpstr>a시네마M</vt:lpstr>
      <vt:lpstr>G마켓 산스 Bold</vt:lpstr>
      <vt:lpstr>나눔스퀘어</vt:lpstr>
      <vt:lpstr>나눔스퀘어 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PC</cp:lastModifiedBy>
  <cp:revision>68</cp:revision>
  <dcterms:created xsi:type="dcterms:W3CDTF">2020-04-13T00:08:17Z</dcterms:created>
  <dcterms:modified xsi:type="dcterms:W3CDTF">2021-04-23T06:21:55Z</dcterms:modified>
</cp:coreProperties>
</file>